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Arimo Bold" panose="020B0604020202020204" charset="0"/>
      <p:regular r:id="rId31"/>
    </p:embeddedFont>
    <p:embeddedFont>
      <p:font typeface="Poppins" panose="00000500000000000000" pitchFamily="2" charset="0"/>
      <p:regular r:id="rId32"/>
      <p:bold r:id="rId33"/>
    </p:embeddedFont>
    <p:embeddedFont>
      <p:font typeface="Poppins Bold" panose="00000800000000000000" charset="0"/>
      <p:regular r:id="rId34"/>
    </p:embeddedFont>
    <p:embeddedFont>
      <p:font typeface="Raleway" pitchFamily="2" charset="0"/>
      <p:regular r:id="rId35"/>
    </p:embeddedFont>
    <p:embeddedFont>
      <p:font typeface="Raleway Bold"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png"/><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4.svg"/></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jpeg"/><Relationship Id="rId5" Type="http://schemas.openxmlformats.org/officeDocument/2006/relationships/image" Target="../media/image39.sv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2.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4.svg"/></Relationships>
</file>

<file path=ppt/slides/_rels/slide2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114922" y="-6154474"/>
            <a:ext cx="9710401" cy="971040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45000"/>
                  </a:srgbClr>
                </a:gs>
                <a:gs pos="100000">
                  <a:srgbClr val="CB6CE6">
                    <a:alpha val="45000"/>
                  </a:srgbClr>
                </a:gs>
              </a:gsLst>
              <a:lin ang="0"/>
            </a:gra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731"/>
                </a:lnSpc>
              </a:pPr>
              <a:endParaRPr/>
            </a:p>
          </p:txBody>
        </p:sp>
      </p:grpSp>
      <p:grpSp>
        <p:nvGrpSpPr>
          <p:cNvPr id="5" name="Group 5"/>
          <p:cNvGrpSpPr>
            <a:grpSpLocks noChangeAspect="1"/>
          </p:cNvGrpSpPr>
          <p:nvPr/>
        </p:nvGrpSpPr>
        <p:grpSpPr>
          <a:xfrm>
            <a:off x="9315450" y="-319436"/>
            <a:ext cx="9313005" cy="11135243"/>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t="-25295"/>
              </a:stretch>
            </a:blipFill>
          </p:spPr>
        </p:sp>
      </p:grpSp>
      <p:sp>
        <p:nvSpPr>
          <p:cNvPr id="7" name="Freeform 7"/>
          <p:cNvSpPr/>
          <p:nvPr/>
        </p:nvSpPr>
        <p:spPr>
          <a:xfrm>
            <a:off x="254896" y="254896"/>
            <a:ext cx="1986112" cy="1986112"/>
          </a:xfrm>
          <a:custGeom>
            <a:avLst/>
            <a:gdLst/>
            <a:ahLst/>
            <a:cxnLst/>
            <a:rect l="l" t="t" r="r" b="b"/>
            <a:pathLst>
              <a:path w="1986112" h="1986112">
                <a:moveTo>
                  <a:pt x="0" y="0"/>
                </a:moveTo>
                <a:lnTo>
                  <a:pt x="1986112" y="0"/>
                </a:lnTo>
                <a:lnTo>
                  <a:pt x="1986112" y="1986112"/>
                </a:lnTo>
                <a:lnTo>
                  <a:pt x="0" y="1986112"/>
                </a:lnTo>
                <a:lnTo>
                  <a:pt x="0" y="0"/>
                </a:lnTo>
                <a:close/>
              </a:path>
            </a:pathLst>
          </a:custGeom>
          <a:blipFill>
            <a:blip r:embed="rId3"/>
            <a:stretch>
              <a:fillRect/>
            </a:stretch>
          </a:blipFill>
        </p:spPr>
      </p:sp>
      <p:sp>
        <p:nvSpPr>
          <p:cNvPr id="8" name="TextBox 8"/>
          <p:cNvSpPr txBox="1"/>
          <p:nvPr/>
        </p:nvSpPr>
        <p:spPr>
          <a:xfrm>
            <a:off x="2001171" y="3879847"/>
            <a:ext cx="7314279" cy="3962736"/>
          </a:xfrm>
          <a:prstGeom prst="rect">
            <a:avLst/>
          </a:prstGeom>
        </p:spPr>
        <p:txBody>
          <a:bodyPr lIns="0" tIns="0" rIns="0" bIns="0" rtlCol="0" anchor="t">
            <a:spAutoFit/>
          </a:bodyPr>
          <a:lstStyle/>
          <a:p>
            <a:pPr algn="l">
              <a:lnSpc>
                <a:spcPts val="10184"/>
              </a:lnSpc>
            </a:pPr>
            <a:r>
              <a:rPr lang="en-US" sz="8558" b="1">
                <a:solidFill>
                  <a:srgbClr val="FFFFFF"/>
                </a:solidFill>
                <a:latin typeface="Poppins Bold"/>
                <a:ea typeface="Poppins Bold"/>
                <a:cs typeface="Poppins Bold"/>
                <a:sym typeface="Poppins Bold"/>
              </a:rPr>
              <a:t>OASIS FOR DIGITAL MARKETING</a:t>
            </a:r>
          </a:p>
        </p:txBody>
      </p:sp>
      <p:sp>
        <p:nvSpPr>
          <p:cNvPr id="9" name="TextBox 9"/>
          <p:cNvSpPr txBox="1"/>
          <p:nvPr/>
        </p:nvSpPr>
        <p:spPr>
          <a:xfrm>
            <a:off x="2001171" y="8166433"/>
            <a:ext cx="6490414" cy="516355"/>
          </a:xfrm>
          <a:prstGeom prst="rect">
            <a:avLst/>
          </a:prstGeom>
        </p:spPr>
        <p:txBody>
          <a:bodyPr lIns="0" tIns="0" rIns="0" bIns="0" rtlCol="0" anchor="t">
            <a:spAutoFit/>
          </a:bodyPr>
          <a:lstStyle/>
          <a:p>
            <a:pPr algn="l">
              <a:lnSpc>
                <a:spcPts val="4085"/>
              </a:lnSpc>
              <a:spcBef>
                <a:spcPct val="0"/>
              </a:spcBef>
            </a:pPr>
            <a:r>
              <a:rPr lang="en-US" sz="2918">
                <a:solidFill>
                  <a:srgbClr val="FFFFFF"/>
                </a:solidFill>
                <a:latin typeface="Poppins"/>
                <a:ea typeface="Poppins"/>
                <a:cs typeface="Poppins"/>
                <a:sym typeface="Poppins"/>
              </a:rPr>
              <a:t>oasis.for.marketing@gmail.com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467522" y="-6762195"/>
            <a:ext cx="11351237" cy="1135123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sp>
        <p:nvSpPr>
          <p:cNvPr id="5" name="Freeform 5"/>
          <p:cNvSpPr/>
          <p:nvPr/>
        </p:nvSpPr>
        <p:spPr>
          <a:xfrm>
            <a:off x="-2307759" y="4967334"/>
            <a:ext cx="3457837" cy="3457837"/>
          </a:xfrm>
          <a:custGeom>
            <a:avLst/>
            <a:gdLst/>
            <a:ahLst/>
            <a:cxnLst/>
            <a:rect l="l" t="t" r="r" b="b"/>
            <a:pathLst>
              <a:path w="3457837" h="3457837">
                <a:moveTo>
                  <a:pt x="0" y="0"/>
                </a:moveTo>
                <a:lnTo>
                  <a:pt x="3457838" y="0"/>
                </a:lnTo>
                <a:lnTo>
                  <a:pt x="3457838" y="3457838"/>
                </a:lnTo>
                <a:lnTo>
                  <a:pt x="0" y="345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992243" flipH="1" flipV="1">
            <a:off x="17050071" y="1269055"/>
            <a:ext cx="3457837" cy="3457837"/>
          </a:xfrm>
          <a:custGeom>
            <a:avLst/>
            <a:gdLst/>
            <a:ahLst/>
            <a:cxnLst/>
            <a:rect l="l" t="t" r="r" b="b"/>
            <a:pathLst>
              <a:path w="3457837" h="3457837">
                <a:moveTo>
                  <a:pt x="3457837" y="3457838"/>
                </a:moveTo>
                <a:lnTo>
                  <a:pt x="0" y="3457838"/>
                </a:lnTo>
                <a:lnTo>
                  <a:pt x="0" y="0"/>
                </a:lnTo>
                <a:lnTo>
                  <a:pt x="3457837" y="0"/>
                </a:lnTo>
                <a:lnTo>
                  <a:pt x="3457837" y="345783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150079" y="297809"/>
            <a:ext cx="15192680" cy="9821919"/>
          </a:xfrm>
          <a:custGeom>
            <a:avLst/>
            <a:gdLst/>
            <a:ahLst/>
            <a:cxnLst/>
            <a:rect l="l" t="t" r="r" b="b"/>
            <a:pathLst>
              <a:path w="15192680" h="9821919">
                <a:moveTo>
                  <a:pt x="0" y="0"/>
                </a:moveTo>
                <a:lnTo>
                  <a:pt x="15192680" y="0"/>
                </a:lnTo>
                <a:lnTo>
                  <a:pt x="15192680" y="9821919"/>
                </a:lnTo>
                <a:lnTo>
                  <a:pt x="0" y="9821919"/>
                </a:lnTo>
                <a:lnTo>
                  <a:pt x="0" y="0"/>
                </a:lnTo>
                <a:close/>
              </a:path>
            </a:pathLst>
          </a:custGeom>
          <a:blipFill>
            <a:blip r:embed="rId4"/>
            <a:stretch>
              <a:fillRect b="-3056"/>
            </a:stretch>
          </a:blipFill>
        </p:spPr>
      </p:sp>
      <p:sp>
        <p:nvSpPr>
          <p:cNvPr id="8" name="TextBox 8"/>
          <p:cNvSpPr txBox="1"/>
          <p:nvPr/>
        </p:nvSpPr>
        <p:spPr>
          <a:xfrm>
            <a:off x="9100476" y="4876042"/>
            <a:ext cx="87048" cy="458716"/>
          </a:xfrm>
          <a:prstGeom prst="rect">
            <a:avLst/>
          </a:prstGeom>
        </p:spPr>
        <p:txBody>
          <a:bodyPr lIns="0" tIns="0" rIns="0" bIns="0" rtlCol="0" anchor="t">
            <a:spAutoFit/>
          </a:bodyPr>
          <a:lstStyle/>
          <a:p>
            <a:pPr algn="ctr">
              <a:lnSpc>
                <a:spcPts val="3591"/>
              </a:lnSpc>
              <a:spcBef>
                <a:spcPct val="0"/>
              </a:spcBef>
            </a:pPr>
            <a:r>
              <a:rPr lang="en-US" sz="2565">
                <a:solidFill>
                  <a:srgbClr val="FFFFFF"/>
                </a:solidFill>
                <a:latin typeface="Poppins"/>
                <a:ea typeface="Poppins"/>
                <a:cs typeface="Poppins"/>
                <a:sym typeface="Poppins"/>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691238937"/>
              </p:ext>
            </p:extLst>
          </p:nvPr>
        </p:nvGraphicFramePr>
        <p:xfrm>
          <a:off x="457200" y="1302722"/>
          <a:ext cx="17355053" cy="8956462"/>
        </p:xfrm>
        <a:graphic>
          <a:graphicData uri="http://schemas.openxmlformats.org/drawingml/2006/table">
            <a:tbl>
              <a:tblPr/>
              <a:tblGrid>
                <a:gridCol w="6227998">
                  <a:extLst>
                    <a:ext uri="{9D8B030D-6E8A-4147-A177-3AD203B41FA5}">
                      <a16:colId xmlns:a16="http://schemas.microsoft.com/office/drawing/2014/main" val="20000"/>
                    </a:ext>
                  </a:extLst>
                </a:gridCol>
                <a:gridCol w="6015821">
                  <a:extLst>
                    <a:ext uri="{9D8B030D-6E8A-4147-A177-3AD203B41FA5}">
                      <a16:colId xmlns:a16="http://schemas.microsoft.com/office/drawing/2014/main" val="20001"/>
                    </a:ext>
                  </a:extLst>
                </a:gridCol>
                <a:gridCol w="5111234">
                  <a:extLst>
                    <a:ext uri="{9D8B030D-6E8A-4147-A177-3AD203B41FA5}">
                      <a16:colId xmlns:a16="http://schemas.microsoft.com/office/drawing/2014/main" val="20002"/>
                    </a:ext>
                  </a:extLst>
                </a:gridCol>
              </a:tblGrid>
              <a:tr h="411778">
                <a:tc>
                  <a:txBody>
                    <a:bodyPr/>
                    <a:lstStyle/>
                    <a:p>
                      <a:pPr algn="ctr">
                        <a:lnSpc>
                          <a:spcPts val="3779"/>
                        </a:lnSpc>
                        <a:defRPr/>
                      </a:pPr>
                      <a:r>
                        <a:rPr lang="en-US" sz="2699" b="1">
                          <a:solidFill>
                            <a:srgbClr val="FFFFFF"/>
                          </a:solidFill>
                          <a:latin typeface="Arimo Bold"/>
                          <a:ea typeface="Arimo Bold"/>
                          <a:cs typeface="Arimo Bold"/>
                          <a:sym typeface="Arimo Bold"/>
                        </a:rPr>
                        <a:t>Buyer Persona 1: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3779"/>
                        </a:lnSpc>
                        <a:defRPr/>
                      </a:pPr>
                      <a:r>
                        <a:rPr lang="en-US" sz="2699" b="1">
                          <a:solidFill>
                            <a:srgbClr val="FFFFFF"/>
                          </a:solidFill>
                          <a:latin typeface="Arimo Bold"/>
                          <a:ea typeface="Arimo Bold"/>
                          <a:cs typeface="Arimo Bold"/>
                          <a:sym typeface="Arimo Bold"/>
                        </a:rPr>
                        <a:t>Buyer Persona 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3779"/>
                        </a:lnSpc>
                        <a:defRPr/>
                      </a:pPr>
                      <a:r>
                        <a:rPr lang="en-US" sz="2699" b="1">
                          <a:solidFill>
                            <a:srgbClr val="FFFFFF"/>
                          </a:solidFill>
                          <a:latin typeface="Arimo Bold"/>
                          <a:ea typeface="Arimo Bold"/>
                          <a:cs typeface="Arimo Bold"/>
                          <a:sym typeface="Arimo Bold"/>
                        </a:rPr>
                        <a:t>Buyer Persona 3: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8125691">
                <a:tc>
                  <a:txBody>
                    <a:bodyPr/>
                    <a:lstStyle/>
                    <a:p>
                      <a:pPr algn="l">
                        <a:lnSpc>
                          <a:spcPts val="2799"/>
                        </a:lnSpc>
                        <a:defRPr/>
                      </a:pPr>
                      <a:r>
                        <a:rPr lang="en-US" sz="1999" b="1" dirty="0">
                          <a:solidFill>
                            <a:srgbClr val="FF0000"/>
                          </a:solidFill>
                          <a:latin typeface="Poppins"/>
                          <a:ea typeface="Poppins"/>
                          <a:cs typeface="Poppins"/>
                          <a:sym typeface="Poppins"/>
                        </a:rPr>
                        <a:t>Entrepreneur</a:t>
                      </a:r>
                    </a:p>
                    <a:p>
                      <a:pPr algn="l">
                        <a:lnSpc>
                          <a:spcPts val="2799"/>
                        </a:lnSpc>
                        <a:defRPr/>
                      </a:pPr>
                      <a:r>
                        <a:rPr lang="en-US" sz="1999" dirty="0">
                          <a:solidFill>
                            <a:srgbClr val="FFFFFF"/>
                          </a:solidFill>
                          <a:latin typeface="Poppins"/>
                          <a:ea typeface="Poppins"/>
                          <a:cs typeface="Poppins"/>
                          <a:sym typeface="Poppins"/>
                        </a:rPr>
                        <a:t> </a:t>
                      </a:r>
                      <a:r>
                        <a:rPr lang="en-US" sz="1999" b="1" dirty="0">
                          <a:solidFill>
                            <a:srgbClr val="FFFFFF"/>
                          </a:solidFill>
                          <a:latin typeface="Poppins"/>
                          <a:ea typeface="Poppins"/>
                          <a:cs typeface="Poppins"/>
                          <a:sym typeface="Poppins"/>
                        </a:rPr>
                        <a:t>Demographics</a:t>
                      </a:r>
                      <a:r>
                        <a:rPr lang="en-US" sz="1999" dirty="0">
                          <a:solidFill>
                            <a:srgbClr val="FFFFFF"/>
                          </a:solidFill>
                          <a:latin typeface="Poppins"/>
                          <a:ea typeface="Poppins"/>
                          <a:cs typeface="Poppins"/>
                          <a:sym typeface="Poppins"/>
                        </a:rPr>
                        <a:t>: Age: 25-35</a:t>
                      </a:r>
                    </a:p>
                    <a:p>
                      <a:pPr algn="l">
                        <a:lnSpc>
                          <a:spcPts val="2799"/>
                        </a:lnSpc>
                        <a:defRPr/>
                      </a:pPr>
                      <a:r>
                        <a:rPr lang="en-US" sz="1999" dirty="0">
                          <a:solidFill>
                            <a:srgbClr val="FFFFFF"/>
                          </a:solidFill>
                          <a:latin typeface="Poppins"/>
                          <a:ea typeface="Poppins"/>
                          <a:cs typeface="Poppins"/>
                          <a:sym typeface="Poppins"/>
                        </a:rPr>
                        <a:t> </a:t>
                      </a:r>
                      <a:r>
                        <a:rPr lang="en-US" sz="1999" b="1" dirty="0">
                          <a:solidFill>
                            <a:srgbClr val="FFFFFF"/>
                          </a:solidFill>
                          <a:latin typeface="Poppins"/>
                          <a:ea typeface="Poppins"/>
                          <a:cs typeface="Poppins"/>
                          <a:sym typeface="Poppins"/>
                        </a:rPr>
                        <a:t>Location</a:t>
                      </a:r>
                      <a:r>
                        <a:rPr lang="en-US" sz="1999" dirty="0">
                          <a:solidFill>
                            <a:srgbClr val="FFFFFF"/>
                          </a:solidFill>
                          <a:latin typeface="Poppins"/>
                          <a:ea typeface="Poppins"/>
                          <a:cs typeface="Poppins"/>
                          <a:sym typeface="Poppins"/>
                        </a:rPr>
                        <a:t>: Urban areas in the Gulf region </a:t>
                      </a:r>
                      <a:r>
                        <a:rPr lang="en-US" sz="1999" b="1" dirty="0">
                          <a:solidFill>
                            <a:srgbClr val="FFFFFF"/>
                          </a:solidFill>
                          <a:latin typeface="Poppins"/>
                          <a:ea typeface="Poppins"/>
                          <a:cs typeface="Poppins"/>
                          <a:sym typeface="Poppins"/>
                        </a:rPr>
                        <a:t>Industry</a:t>
                      </a:r>
                      <a:r>
                        <a:rPr lang="en-US" sz="1999" dirty="0">
                          <a:solidFill>
                            <a:srgbClr val="FFFFFF"/>
                          </a:solidFill>
                          <a:latin typeface="Poppins"/>
                          <a:ea typeface="Poppins"/>
                          <a:cs typeface="Poppins"/>
                          <a:sym typeface="Poppins"/>
                        </a:rPr>
                        <a:t>: </a:t>
                      </a:r>
                    </a:p>
                    <a:p>
                      <a:pPr algn="l">
                        <a:lnSpc>
                          <a:spcPts val="2799"/>
                        </a:lnSpc>
                        <a:defRPr/>
                      </a:pPr>
                      <a:r>
                        <a:rPr lang="en-US" sz="1999" dirty="0">
                          <a:solidFill>
                            <a:srgbClr val="FFFFFF"/>
                          </a:solidFill>
                          <a:latin typeface="Poppins"/>
                          <a:ea typeface="Poppins"/>
                          <a:cs typeface="Poppins"/>
                          <a:sym typeface="Poppins"/>
                        </a:rPr>
                        <a:t>E-commerce, technology startups, or digital services </a:t>
                      </a:r>
                    </a:p>
                    <a:p>
                      <a:pPr algn="l">
                        <a:lnSpc>
                          <a:spcPts val="2799"/>
                        </a:lnSpc>
                        <a:defRPr/>
                      </a:pPr>
                      <a:r>
                        <a:rPr lang="en-US" sz="1999" b="1" dirty="0">
                          <a:solidFill>
                            <a:srgbClr val="FFFFFF"/>
                          </a:solidFill>
                          <a:latin typeface="Poppins"/>
                          <a:ea typeface="Poppins"/>
                          <a:cs typeface="Poppins"/>
                          <a:sym typeface="Poppins"/>
                        </a:rPr>
                        <a:t>Goals</a:t>
                      </a:r>
                      <a:r>
                        <a:rPr lang="en-US" sz="1999" dirty="0">
                          <a:solidFill>
                            <a:srgbClr val="FFFFFF"/>
                          </a:solidFill>
                          <a:latin typeface="Poppins"/>
                          <a:ea typeface="Poppins"/>
                          <a:cs typeface="Poppins"/>
                          <a:sym typeface="Poppins"/>
                        </a:rPr>
                        <a:t>: Rapidly scale their business online Reach a wider audience and increase brand awareness Optimize their website for search engines (SEO) and user experience Leverage social media to engage with their target audience</a:t>
                      </a:r>
                    </a:p>
                    <a:p>
                      <a:pPr algn="l">
                        <a:lnSpc>
                          <a:spcPts val="2799"/>
                        </a:lnSpc>
                        <a:defRPr/>
                      </a:pPr>
                      <a:r>
                        <a:rPr lang="en-US" sz="1999" dirty="0">
                          <a:solidFill>
                            <a:srgbClr val="FFFFFF"/>
                          </a:solidFill>
                          <a:latin typeface="Poppins"/>
                          <a:ea typeface="Poppins"/>
                          <a:cs typeface="Poppins"/>
                          <a:sym typeface="Poppins"/>
                        </a:rPr>
                        <a:t> </a:t>
                      </a:r>
                      <a:r>
                        <a:rPr lang="en-US" sz="1999" b="1" dirty="0">
                          <a:solidFill>
                            <a:srgbClr val="FFFFFF"/>
                          </a:solidFill>
                          <a:latin typeface="Poppins"/>
                          <a:ea typeface="Poppins"/>
                          <a:cs typeface="Poppins"/>
                          <a:sym typeface="Poppins"/>
                        </a:rPr>
                        <a:t>Challenges</a:t>
                      </a:r>
                      <a:r>
                        <a:rPr lang="en-US" sz="1999" dirty="0">
                          <a:solidFill>
                            <a:srgbClr val="FFFFFF"/>
                          </a:solidFill>
                          <a:latin typeface="Poppins"/>
                          <a:ea typeface="Poppins"/>
                          <a:cs typeface="Poppins"/>
                          <a:sym typeface="Poppins"/>
                        </a:rPr>
                        <a:t>: Limited time and resources to manage digital marketing efforts Lack of in-depth knowledge about digital marketing trends and best practices </a:t>
                      </a:r>
                    </a:p>
                    <a:p>
                      <a:pPr algn="l">
                        <a:lnSpc>
                          <a:spcPts val="2799"/>
                        </a:lnSpc>
                        <a:defRPr/>
                      </a:pPr>
                      <a:r>
                        <a:rPr lang="en-US" sz="1999" dirty="0">
                          <a:solidFill>
                            <a:srgbClr val="FFFFFF"/>
                          </a:solidFill>
                          <a:latin typeface="Poppins"/>
                          <a:ea typeface="Poppins"/>
                          <a:cs typeface="Poppins"/>
                          <a:sym typeface="Poppins"/>
                        </a:rPr>
                        <a:t>Difficulty measuring the ROI of their digital marketing campaigns </a:t>
                      </a:r>
                    </a:p>
                    <a:p>
                      <a:pPr algn="l">
                        <a:lnSpc>
                          <a:spcPts val="2799"/>
                        </a:lnSpc>
                        <a:defRPr/>
                      </a:pPr>
                      <a:r>
                        <a:rPr lang="en-US" sz="1999" b="1" dirty="0">
                          <a:solidFill>
                            <a:srgbClr val="FFFFFF"/>
                          </a:solidFill>
                          <a:latin typeface="Poppins"/>
                          <a:ea typeface="Poppins"/>
                          <a:cs typeface="Poppins"/>
                          <a:sym typeface="Poppins"/>
                        </a:rPr>
                        <a:t>Motivations</a:t>
                      </a:r>
                      <a:r>
                        <a:rPr lang="en-US" sz="1999" dirty="0">
                          <a:solidFill>
                            <a:srgbClr val="FFFFFF"/>
                          </a:solidFill>
                          <a:latin typeface="Poppins"/>
                          <a:ea typeface="Poppins"/>
                          <a:cs typeface="Poppins"/>
                          <a:sym typeface="Poppins"/>
                        </a:rPr>
                        <a:t>: Growth and innovation Staying ahead of competitors Building a strong online presence</a:t>
                      </a:r>
                      <a:endParaRPr lang="en-US" sz="1100" dirty="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799"/>
                        </a:lnSpc>
                        <a:defRPr/>
                      </a:pPr>
                      <a:r>
                        <a:rPr lang="en-US" sz="1999" dirty="0">
                          <a:solidFill>
                            <a:srgbClr val="FFFFFF"/>
                          </a:solidFill>
                          <a:latin typeface="Poppins"/>
                          <a:ea typeface="Poppins"/>
                          <a:cs typeface="Poppins"/>
                          <a:sym typeface="Poppins"/>
                        </a:rPr>
                        <a:t> </a:t>
                      </a:r>
                      <a:r>
                        <a:rPr lang="en-US" sz="1999" b="1" dirty="0">
                          <a:solidFill>
                            <a:srgbClr val="FF0000"/>
                          </a:solidFill>
                          <a:latin typeface="Poppins"/>
                          <a:ea typeface="Poppins"/>
                          <a:cs typeface="Poppins"/>
                          <a:sym typeface="Poppins"/>
                        </a:rPr>
                        <a:t>The Traditional Business Owner </a:t>
                      </a:r>
                      <a:r>
                        <a:rPr lang="en-US" sz="1999" b="1" dirty="0">
                          <a:solidFill>
                            <a:srgbClr val="FFFFFF"/>
                          </a:solidFill>
                          <a:latin typeface="Poppins"/>
                          <a:ea typeface="Poppins"/>
                          <a:cs typeface="Poppins"/>
                          <a:sym typeface="Poppins"/>
                        </a:rPr>
                        <a:t>Demographics</a:t>
                      </a:r>
                      <a:r>
                        <a:rPr lang="en-US" sz="1999" dirty="0">
                          <a:solidFill>
                            <a:srgbClr val="FFFFFF"/>
                          </a:solidFill>
                          <a:latin typeface="Poppins"/>
                          <a:ea typeface="Poppins"/>
                          <a:cs typeface="Poppins"/>
                          <a:sym typeface="Poppins"/>
                        </a:rPr>
                        <a:t>: Age: 40-55 </a:t>
                      </a:r>
                    </a:p>
                    <a:p>
                      <a:pPr algn="l">
                        <a:lnSpc>
                          <a:spcPts val="2799"/>
                        </a:lnSpc>
                        <a:defRPr/>
                      </a:pPr>
                      <a:r>
                        <a:rPr lang="en-US" sz="1999" b="1" dirty="0">
                          <a:solidFill>
                            <a:srgbClr val="FFFFFF"/>
                          </a:solidFill>
                          <a:latin typeface="Poppins"/>
                          <a:ea typeface="Poppins"/>
                          <a:cs typeface="Poppins"/>
                          <a:sym typeface="Poppins"/>
                        </a:rPr>
                        <a:t>Location</a:t>
                      </a:r>
                      <a:r>
                        <a:rPr lang="en-US" sz="1999" dirty="0">
                          <a:solidFill>
                            <a:srgbClr val="FFFFFF"/>
                          </a:solidFill>
                          <a:latin typeface="Poppins"/>
                          <a:ea typeface="Poppins"/>
                          <a:cs typeface="Poppins"/>
                          <a:sym typeface="Poppins"/>
                        </a:rPr>
                        <a:t>: Both urban and rural areas in the Gulf region</a:t>
                      </a:r>
                    </a:p>
                    <a:p>
                      <a:pPr algn="l">
                        <a:lnSpc>
                          <a:spcPts val="2799"/>
                        </a:lnSpc>
                        <a:defRPr/>
                      </a:pPr>
                      <a:r>
                        <a:rPr lang="en-US" sz="1999" dirty="0">
                          <a:solidFill>
                            <a:srgbClr val="FFFFFF"/>
                          </a:solidFill>
                          <a:latin typeface="Poppins"/>
                          <a:ea typeface="Poppins"/>
                          <a:cs typeface="Poppins"/>
                          <a:sym typeface="Poppins"/>
                        </a:rPr>
                        <a:t> </a:t>
                      </a:r>
                      <a:r>
                        <a:rPr lang="en-US" sz="1999" b="1" dirty="0">
                          <a:solidFill>
                            <a:srgbClr val="FFFFFF"/>
                          </a:solidFill>
                          <a:latin typeface="Poppins"/>
                          <a:ea typeface="Poppins"/>
                          <a:cs typeface="Poppins"/>
                          <a:sym typeface="Poppins"/>
                        </a:rPr>
                        <a:t>Industry</a:t>
                      </a:r>
                      <a:r>
                        <a:rPr lang="en-US" sz="1999" dirty="0">
                          <a:solidFill>
                            <a:srgbClr val="FFFFFF"/>
                          </a:solidFill>
                          <a:latin typeface="Poppins"/>
                          <a:ea typeface="Poppins"/>
                          <a:cs typeface="Poppins"/>
                          <a:sym typeface="Poppins"/>
                        </a:rPr>
                        <a:t>: Retail, hospitality, or professional services </a:t>
                      </a:r>
                    </a:p>
                    <a:p>
                      <a:pPr algn="l">
                        <a:lnSpc>
                          <a:spcPts val="2799"/>
                        </a:lnSpc>
                        <a:defRPr/>
                      </a:pPr>
                      <a:r>
                        <a:rPr lang="en-US" sz="1999" b="1" dirty="0">
                          <a:solidFill>
                            <a:srgbClr val="FFFFFF"/>
                          </a:solidFill>
                          <a:latin typeface="Poppins"/>
                          <a:ea typeface="Poppins"/>
                          <a:cs typeface="Poppins"/>
                          <a:sym typeface="Poppins"/>
                        </a:rPr>
                        <a:t>Goals</a:t>
                      </a:r>
                      <a:r>
                        <a:rPr lang="en-US" sz="1999" dirty="0">
                          <a:solidFill>
                            <a:srgbClr val="FFFFFF"/>
                          </a:solidFill>
                          <a:latin typeface="Poppins"/>
                          <a:ea typeface="Poppins"/>
                          <a:cs typeface="Poppins"/>
                          <a:sym typeface="Poppins"/>
                        </a:rPr>
                        <a:t>: Increase foot traffic to their physical location Attract new customers and retain existing ones Improve brand reputation and credibility Establish a presence online to reach a broader audience </a:t>
                      </a:r>
                    </a:p>
                    <a:p>
                      <a:pPr algn="l">
                        <a:lnSpc>
                          <a:spcPts val="2799"/>
                        </a:lnSpc>
                        <a:defRPr/>
                      </a:pPr>
                      <a:r>
                        <a:rPr lang="en-US" sz="1999" b="1" dirty="0">
                          <a:solidFill>
                            <a:srgbClr val="FFFFFF"/>
                          </a:solidFill>
                          <a:latin typeface="Poppins"/>
                          <a:ea typeface="Poppins"/>
                          <a:cs typeface="Poppins"/>
                          <a:sym typeface="Poppins"/>
                        </a:rPr>
                        <a:t>Challenges</a:t>
                      </a:r>
                      <a:r>
                        <a:rPr lang="en-US" sz="1999" dirty="0">
                          <a:solidFill>
                            <a:srgbClr val="FFFFFF"/>
                          </a:solidFill>
                          <a:latin typeface="Poppins"/>
                          <a:ea typeface="Poppins"/>
                          <a:cs typeface="Poppins"/>
                          <a:sym typeface="Poppins"/>
                        </a:rPr>
                        <a:t>: Resistance to new technologies and digital marketing concepts Limited budget for digital marketing Difficulty measuring the effectiveness of their marketing efforts </a:t>
                      </a:r>
                    </a:p>
                    <a:p>
                      <a:pPr algn="l">
                        <a:lnSpc>
                          <a:spcPts val="2799"/>
                        </a:lnSpc>
                        <a:defRPr/>
                      </a:pPr>
                      <a:r>
                        <a:rPr lang="en-US" sz="1999" b="1" dirty="0">
                          <a:solidFill>
                            <a:srgbClr val="FFFFFF"/>
                          </a:solidFill>
                          <a:latin typeface="Poppins"/>
                          <a:ea typeface="Poppins"/>
                          <a:cs typeface="Poppins"/>
                          <a:sym typeface="Poppins"/>
                        </a:rPr>
                        <a:t>Motivations</a:t>
                      </a:r>
                      <a:r>
                        <a:rPr lang="en-US" sz="1999" dirty="0">
                          <a:solidFill>
                            <a:srgbClr val="FFFFFF"/>
                          </a:solidFill>
                          <a:latin typeface="Poppins"/>
                          <a:ea typeface="Poppins"/>
                          <a:cs typeface="Poppins"/>
                          <a:sym typeface="Poppins"/>
                        </a:rPr>
                        <a:t>: Long-term business sustainability Adapting to changing market dynamics Building customer loyalty</a:t>
                      </a:r>
                      <a:endParaRPr lang="en-US" sz="1100" dirty="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799"/>
                        </a:lnSpc>
                        <a:defRPr/>
                      </a:pPr>
                      <a:r>
                        <a:rPr lang="en-US" sz="1999" b="1" dirty="0">
                          <a:solidFill>
                            <a:srgbClr val="FF0000"/>
                          </a:solidFill>
                          <a:latin typeface="Poppins"/>
                          <a:ea typeface="Poppins"/>
                          <a:cs typeface="Poppins"/>
                          <a:sym typeface="Poppins"/>
                        </a:rPr>
                        <a:t>The Marketing Manager </a:t>
                      </a:r>
                      <a:r>
                        <a:rPr lang="en-US" sz="1999" b="1" dirty="0">
                          <a:solidFill>
                            <a:srgbClr val="FFFFFF"/>
                          </a:solidFill>
                          <a:latin typeface="Poppins"/>
                          <a:ea typeface="Poppins"/>
                          <a:cs typeface="Poppins"/>
                          <a:sym typeface="Poppins"/>
                        </a:rPr>
                        <a:t>Demographics</a:t>
                      </a:r>
                      <a:r>
                        <a:rPr lang="en-US" sz="1999" dirty="0">
                          <a:solidFill>
                            <a:srgbClr val="FFFFFF"/>
                          </a:solidFill>
                          <a:latin typeface="Poppins"/>
                          <a:ea typeface="Poppins"/>
                          <a:cs typeface="Poppins"/>
                          <a:sym typeface="Poppins"/>
                        </a:rPr>
                        <a:t>: Age: 30-45 </a:t>
                      </a:r>
                    </a:p>
                    <a:p>
                      <a:pPr algn="l">
                        <a:lnSpc>
                          <a:spcPts val="2799"/>
                        </a:lnSpc>
                        <a:defRPr/>
                      </a:pPr>
                      <a:r>
                        <a:rPr lang="en-US" sz="1999" b="1" dirty="0">
                          <a:solidFill>
                            <a:srgbClr val="FFFFFF"/>
                          </a:solidFill>
                          <a:latin typeface="Poppins"/>
                          <a:ea typeface="Poppins"/>
                          <a:cs typeface="Poppins"/>
                          <a:sym typeface="Poppins"/>
                        </a:rPr>
                        <a:t>Location</a:t>
                      </a:r>
                      <a:r>
                        <a:rPr lang="en-US" sz="1999" dirty="0">
                          <a:solidFill>
                            <a:srgbClr val="FFFFFF"/>
                          </a:solidFill>
                          <a:latin typeface="Poppins"/>
                          <a:ea typeface="Poppins"/>
                          <a:cs typeface="Poppins"/>
                          <a:sym typeface="Poppins"/>
                        </a:rPr>
                        <a:t>: Urban areas in the Gulf region</a:t>
                      </a:r>
                    </a:p>
                    <a:p>
                      <a:pPr algn="l">
                        <a:lnSpc>
                          <a:spcPts val="2799"/>
                        </a:lnSpc>
                        <a:defRPr/>
                      </a:pPr>
                      <a:r>
                        <a:rPr lang="en-US" sz="1999" dirty="0">
                          <a:solidFill>
                            <a:srgbClr val="FFFFFF"/>
                          </a:solidFill>
                          <a:latin typeface="Poppins"/>
                          <a:ea typeface="Poppins"/>
                          <a:cs typeface="Poppins"/>
                          <a:sym typeface="Poppins"/>
                        </a:rPr>
                        <a:t> </a:t>
                      </a:r>
                      <a:r>
                        <a:rPr lang="en-US" sz="1999" b="1" dirty="0">
                          <a:solidFill>
                            <a:srgbClr val="FFFFFF"/>
                          </a:solidFill>
                          <a:latin typeface="Poppins"/>
                          <a:ea typeface="Poppins"/>
                          <a:cs typeface="Poppins"/>
                          <a:sym typeface="Poppins"/>
                        </a:rPr>
                        <a:t>Industry</a:t>
                      </a:r>
                      <a:r>
                        <a:rPr lang="en-US" sz="1999" dirty="0">
                          <a:solidFill>
                            <a:srgbClr val="FFFFFF"/>
                          </a:solidFill>
                          <a:latin typeface="Poppins"/>
                          <a:ea typeface="Poppins"/>
                          <a:cs typeface="Poppins"/>
                          <a:sym typeface="Poppins"/>
                        </a:rPr>
                        <a:t>: Large corporations or established businesses </a:t>
                      </a:r>
                    </a:p>
                    <a:p>
                      <a:pPr algn="l">
                        <a:lnSpc>
                          <a:spcPts val="2799"/>
                        </a:lnSpc>
                        <a:defRPr/>
                      </a:pPr>
                      <a:r>
                        <a:rPr lang="en-US" sz="1999" b="1" dirty="0">
                          <a:solidFill>
                            <a:srgbClr val="FFFFFF"/>
                          </a:solidFill>
                          <a:latin typeface="Poppins"/>
                          <a:ea typeface="Poppins"/>
                          <a:cs typeface="Poppins"/>
                          <a:sym typeface="Poppins"/>
                        </a:rPr>
                        <a:t>Goals</a:t>
                      </a:r>
                      <a:r>
                        <a:rPr lang="en-US" sz="1999" dirty="0">
                          <a:solidFill>
                            <a:srgbClr val="FFFFFF"/>
                          </a:solidFill>
                          <a:latin typeface="Poppins"/>
                          <a:ea typeface="Poppins"/>
                          <a:cs typeface="Poppins"/>
                          <a:sym typeface="Poppins"/>
                        </a:rPr>
                        <a:t>: Optimize marketing budgets and ROI Drive lead generation and conversions Improve brand visibility and reputation Measure the effectiveness of marketing campaigns </a:t>
                      </a:r>
                    </a:p>
                    <a:p>
                      <a:pPr algn="l">
                        <a:lnSpc>
                          <a:spcPts val="2799"/>
                        </a:lnSpc>
                        <a:defRPr/>
                      </a:pPr>
                      <a:r>
                        <a:rPr lang="en-US" sz="1999" b="1" dirty="0">
                          <a:solidFill>
                            <a:srgbClr val="FFFFFF"/>
                          </a:solidFill>
                          <a:latin typeface="Poppins"/>
                          <a:ea typeface="Poppins"/>
                          <a:cs typeface="Poppins"/>
                          <a:sym typeface="Poppins"/>
                        </a:rPr>
                        <a:t>Challenges</a:t>
                      </a:r>
                      <a:r>
                        <a:rPr lang="en-US" sz="1999" dirty="0">
                          <a:solidFill>
                            <a:srgbClr val="FFFFFF"/>
                          </a:solidFill>
                          <a:latin typeface="Poppins"/>
                          <a:ea typeface="Poppins"/>
                          <a:cs typeface="Poppins"/>
                          <a:sym typeface="Poppins"/>
                        </a:rPr>
                        <a:t>: Juggling multiple marketing responsibilities Keeping up with the latest digital marketing trends Aligning marketing efforts with overall business objectives </a:t>
                      </a:r>
                      <a:r>
                        <a:rPr lang="en-US" sz="1999" b="1" dirty="0">
                          <a:solidFill>
                            <a:srgbClr val="FFFFFF"/>
                          </a:solidFill>
                          <a:latin typeface="Poppins"/>
                          <a:ea typeface="Poppins"/>
                          <a:cs typeface="Poppins"/>
                          <a:sym typeface="Poppins"/>
                        </a:rPr>
                        <a:t>Motivations</a:t>
                      </a:r>
                      <a:r>
                        <a:rPr lang="en-US" sz="1999" dirty="0">
                          <a:solidFill>
                            <a:srgbClr val="FFFFFF"/>
                          </a:solidFill>
                          <a:latin typeface="Poppins"/>
                          <a:ea typeface="Poppins"/>
                          <a:cs typeface="Poppins"/>
                          <a:sym typeface="Poppins"/>
                        </a:rPr>
                        <a:t>: Career advancement Delivering measurable results Contributing to the success of the business</a:t>
                      </a:r>
                      <a:endParaRPr lang="en-US" sz="1100" dirty="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Box 3"/>
          <p:cNvSpPr txBox="1"/>
          <p:nvPr/>
        </p:nvSpPr>
        <p:spPr>
          <a:xfrm>
            <a:off x="6888367" y="218042"/>
            <a:ext cx="7267934" cy="1084680"/>
          </a:xfrm>
          <a:prstGeom prst="rect">
            <a:avLst/>
          </a:prstGeom>
        </p:spPr>
        <p:txBody>
          <a:bodyPr lIns="0" tIns="0" rIns="0" bIns="0" rtlCol="0" anchor="t">
            <a:spAutoFit/>
          </a:bodyPr>
          <a:lstStyle/>
          <a:p>
            <a:pPr algn="l">
              <a:lnSpc>
                <a:spcPts val="8464"/>
              </a:lnSpc>
              <a:spcBef>
                <a:spcPct val="0"/>
              </a:spcBef>
            </a:pPr>
            <a:r>
              <a:rPr lang="en-US" sz="6046" b="1">
                <a:solidFill>
                  <a:srgbClr val="FFFFFF"/>
                </a:solidFill>
                <a:latin typeface="Poppins Bold"/>
                <a:ea typeface="Poppins Bold"/>
                <a:cs typeface="Poppins Bold"/>
                <a:sym typeface="Poppins Bold"/>
              </a:rPr>
              <a:t>BUYER PERSONA</a:t>
            </a:r>
          </a:p>
        </p:txBody>
      </p:sp>
      <p:sp>
        <p:nvSpPr>
          <p:cNvPr id="4" name="Freeform 4"/>
          <p:cNvSpPr/>
          <p:nvPr/>
        </p:nvSpPr>
        <p:spPr>
          <a:xfrm>
            <a:off x="301854" y="159637"/>
            <a:ext cx="1738127" cy="1738127"/>
          </a:xfrm>
          <a:custGeom>
            <a:avLst/>
            <a:gdLst/>
            <a:ahLst/>
            <a:cxnLst/>
            <a:rect l="l" t="t" r="r" b="b"/>
            <a:pathLst>
              <a:path w="1738127" h="1738127">
                <a:moveTo>
                  <a:pt x="0" y="0"/>
                </a:moveTo>
                <a:lnTo>
                  <a:pt x="1738127" y="0"/>
                </a:lnTo>
                <a:lnTo>
                  <a:pt x="1738127" y="1738126"/>
                </a:lnTo>
                <a:lnTo>
                  <a:pt x="0" y="1738126"/>
                </a:lnTo>
                <a:lnTo>
                  <a:pt x="0" y="0"/>
                </a:lnTo>
                <a:close/>
              </a:path>
            </a:pathLst>
          </a:custGeom>
          <a:blipFill>
            <a:blip r:embed="rId2"/>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512940" y="-337869"/>
            <a:ext cx="9696541" cy="11302429"/>
            <a:chOff x="0" y="0"/>
            <a:chExt cx="12928722" cy="15069905"/>
          </a:xfrm>
        </p:grpSpPr>
        <p:pic>
          <p:nvPicPr>
            <p:cNvPr id="3" name="Picture 3"/>
            <p:cNvPicPr>
              <a:picLocks noChangeAspect="1"/>
            </p:cNvPicPr>
            <p:nvPr/>
          </p:nvPicPr>
          <p:blipFill>
            <a:blip r:embed="rId2"/>
            <a:srcRect l="31196" r="15362"/>
            <a:stretch>
              <a:fillRect/>
            </a:stretch>
          </p:blipFill>
          <p:spPr>
            <a:xfrm>
              <a:off x="0" y="0"/>
              <a:ext cx="12928722" cy="15069905"/>
            </a:xfrm>
            <a:prstGeom prst="rect">
              <a:avLst/>
            </a:prstGeom>
          </p:spPr>
        </p:pic>
      </p:grpSp>
      <p:grpSp>
        <p:nvGrpSpPr>
          <p:cNvPr id="4" name="Group 4"/>
          <p:cNvGrpSpPr/>
          <p:nvPr/>
        </p:nvGrpSpPr>
        <p:grpSpPr>
          <a:xfrm>
            <a:off x="1570609" y="-7788177"/>
            <a:ext cx="10450646" cy="1045064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71000"/>
                  </a:srgbClr>
                </a:gs>
                <a:gs pos="100000">
                  <a:srgbClr val="CB6CE6">
                    <a:alpha val="71000"/>
                  </a:srgbClr>
                </a:gs>
              </a:gsLst>
              <a:lin ang="0"/>
            </a:gradFill>
          </p:spPr>
        </p:sp>
        <p:sp>
          <p:nvSpPr>
            <p:cNvPr id="6" name="TextBox 6"/>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sp>
        <p:nvSpPr>
          <p:cNvPr id="7" name="TextBox 7"/>
          <p:cNvSpPr txBox="1"/>
          <p:nvPr/>
        </p:nvSpPr>
        <p:spPr>
          <a:xfrm>
            <a:off x="1830247" y="2722452"/>
            <a:ext cx="7743996" cy="1813877"/>
          </a:xfrm>
          <a:prstGeom prst="rect">
            <a:avLst/>
          </a:prstGeom>
        </p:spPr>
        <p:txBody>
          <a:bodyPr lIns="0" tIns="0" rIns="0" bIns="0" rtlCol="0" anchor="t">
            <a:spAutoFit/>
          </a:bodyPr>
          <a:lstStyle/>
          <a:p>
            <a:pPr algn="l">
              <a:lnSpc>
                <a:spcPts val="7122"/>
              </a:lnSpc>
              <a:spcBef>
                <a:spcPct val="0"/>
              </a:spcBef>
            </a:pPr>
            <a:r>
              <a:rPr lang="en-US" sz="5087" b="1">
                <a:solidFill>
                  <a:srgbClr val="FFFFFF"/>
                </a:solidFill>
                <a:latin typeface="Poppins Bold"/>
                <a:ea typeface="Poppins Bold"/>
                <a:cs typeface="Poppins Bold"/>
                <a:sym typeface="Poppins Bold"/>
              </a:rPr>
              <a:t>CUSOMER VALUE PROPOSITION CVP</a:t>
            </a:r>
          </a:p>
        </p:txBody>
      </p:sp>
      <p:sp>
        <p:nvSpPr>
          <p:cNvPr id="8" name="TextBox 8"/>
          <p:cNvSpPr txBox="1"/>
          <p:nvPr/>
        </p:nvSpPr>
        <p:spPr>
          <a:xfrm>
            <a:off x="1830247" y="4923720"/>
            <a:ext cx="5664840" cy="1690335"/>
          </a:xfrm>
          <a:prstGeom prst="rect">
            <a:avLst/>
          </a:prstGeom>
        </p:spPr>
        <p:txBody>
          <a:bodyPr lIns="0" tIns="0" rIns="0" bIns="0" rtlCol="0" anchor="t">
            <a:spAutoFit/>
          </a:bodyPr>
          <a:lstStyle/>
          <a:p>
            <a:pPr marL="691180" lvl="1" indent="-345590" algn="l">
              <a:lnSpc>
                <a:spcPts val="4481"/>
              </a:lnSpc>
              <a:buFont typeface="Arial"/>
              <a:buChar char="•"/>
            </a:pPr>
            <a:r>
              <a:rPr lang="en-US" sz="3201">
                <a:solidFill>
                  <a:srgbClr val="FFFFFF"/>
                </a:solidFill>
                <a:latin typeface="Poppins"/>
                <a:ea typeface="Poppins"/>
                <a:cs typeface="Poppins"/>
                <a:sym typeface="Poppins"/>
              </a:rPr>
              <a:t>1st consultation service for free </a:t>
            </a:r>
          </a:p>
          <a:p>
            <a:pPr marL="691180" lvl="1" indent="-345590" algn="l">
              <a:lnSpc>
                <a:spcPts val="4481"/>
              </a:lnSpc>
              <a:buFont typeface="Arial"/>
              <a:buChar char="•"/>
            </a:pPr>
            <a:r>
              <a:rPr lang="en-US" sz="3201">
                <a:solidFill>
                  <a:srgbClr val="FFFFFF"/>
                </a:solidFill>
                <a:latin typeface="Poppins"/>
                <a:ea typeface="Poppins"/>
                <a:cs typeface="Poppins"/>
                <a:sym typeface="Poppins"/>
              </a:rPr>
              <a:t>integrated solutions </a:t>
            </a:r>
          </a:p>
        </p:txBody>
      </p:sp>
      <p:sp>
        <p:nvSpPr>
          <p:cNvPr id="9" name="Freeform 9"/>
          <p:cNvSpPr/>
          <p:nvPr/>
        </p:nvSpPr>
        <p:spPr>
          <a:xfrm rot="4387998">
            <a:off x="-2094614" y="4316302"/>
            <a:ext cx="2990894" cy="2990894"/>
          </a:xfrm>
          <a:custGeom>
            <a:avLst/>
            <a:gdLst/>
            <a:ahLst/>
            <a:cxnLst/>
            <a:rect l="l" t="t" r="r" b="b"/>
            <a:pathLst>
              <a:path w="2990894" h="2990894">
                <a:moveTo>
                  <a:pt x="0" y="0"/>
                </a:moveTo>
                <a:lnTo>
                  <a:pt x="2990894" y="0"/>
                </a:lnTo>
                <a:lnTo>
                  <a:pt x="2990894" y="2990895"/>
                </a:lnTo>
                <a:lnTo>
                  <a:pt x="0" y="29908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1144595">
            <a:off x="3876407" y="9522466"/>
            <a:ext cx="2990894" cy="2990894"/>
          </a:xfrm>
          <a:custGeom>
            <a:avLst/>
            <a:gdLst/>
            <a:ahLst/>
            <a:cxnLst/>
            <a:rect l="l" t="t" r="r" b="b"/>
            <a:pathLst>
              <a:path w="2990894" h="2990894">
                <a:moveTo>
                  <a:pt x="0" y="0"/>
                </a:moveTo>
                <a:lnTo>
                  <a:pt x="2990894" y="0"/>
                </a:lnTo>
                <a:lnTo>
                  <a:pt x="2990894" y="2990894"/>
                </a:lnTo>
                <a:lnTo>
                  <a:pt x="0" y="29908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59637" y="159637"/>
            <a:ext cx="1738127" cy="1738127"/>
          </a:xfrm>
          <a:custGeom>
            <a:avLst/>
            <a:gdLst/>
            <a:ahLst/>
            <a:cxnLst/>
            <a:rect l="l" t="t" r="r" b="b"/>
            <a:pathLst>
              <a:path w="1738127" h="1738127">
                <a:moveTo>
                  <a:pt x="0" y="0"/>
                </a:moveTo>
                <a:lnTo>
                  <a:pt x="1738126" y="0"/>
                </a:lnTo>
                <a:lnTo>
                  <a:pt x="1738126" y="1738126"/>
                </a:lnTo>
                <a:lnTo>
                  <a:pt x="0" y="1738126"/>
                </a:lnTo>
                <a:lnTo>
                  <a:pt x="0" y="0"/>
                </a:lnTo>
                <a:close/>
              </a:path>
            </a:pathLst>
          </a:custGeom>
          <a:blipFill>
            <a:blip r:embed="rId5"/>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864656" y="-6157078"/>
            <a:ext cx="10450646" cy="104506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61000"/>
                  </a:srgbClr>
                </a:gs>
                <a:gs pos="100000">
                  <a:srgbClr val="CB6CE6">
                    <a:alpha val="61000"/>
                  </a:srgbClr>
                </a:gs>
              </a:gsLst>
              <a:lin ang="0"/>
            </a:gra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grpSp>
        <p:nvGrpSpPr>
          <p:cNvPr id="5" name="Group 5"/>
          <p:cNvGrpSpPr/>
          <p:nvPr/>
        </p:nvGrpSpPr>
        <p:grpSpPr>
          <a:xfrm>
            <a:off x="5978362" y="8726087"/>
            <a:ext cx="10450646" cy="104506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7" name="TextBox 7"/>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sp>
        <p:nvSpPr>
          <p:cNvPr id="8" name="Freeform 8"/>
          <p:cNvSpPr/>
          <p:nvPr/>
        </p:nvSpPr>
        <p:spPr>
          <a:xfrm rot="4387998">
            <a:off x="-2272686" y="4342704"/>
            <a:ext cx="3204559" cy="3204559"/>
          </a:xfrm>
          <a:custGeom>
            <a:avLst/>
            <a:gdLst/>
            <a:ahLst/>
            <a:cxnLst/>
            <a:rect l="l" t="t" r="r" b="b"/>
            <a:pathLst>
              <a:path w="3204559" h="3204559">
                <a:moveTo>
                  <a:pt x="0" y="0"/>
                </a:moveTo>
                <a:lnTo>
                  <a:pt x="3204559" y="0"/>
                </a:lnTo>
                <a:lnTo>
                  <a:pt x="3204559" y="3204558"/>
                </a:lnTo>
                <a:lnTo>
                  <a:pt x="0" y="32045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4896355" y="1691191"/>
            <a:ext cx="8387248" cy="3606517"/>
          </a:xfrm>
          <a:custGeom>
            <a:avLst/>
            <a:gdLst/>
            <a:ahLst/>
            <a:cxnLst/>
            <a:rect l="l" t="t" r="r" b="b"/>
            <a:pathLst>
              <a:path w="8387248" h="3606517">
                <a:moveTo>
                  <a:pt x="0" y="0"/>
                </a:moveTo>
                <a:lnTo>
                  <a:pt x="8387247" y="0"/>
                </a:lnTo>
                <a:lnTo>
                  <a:pt x="8387247" y="3606516"/>
                </a:lnTo>
                <a:lnTo>
                  <a:pt x="0" y="3606516"/>
                </a:lnTo>
                <a:lnTo>
                  <a:pt x="0" y="0"/>
                </a:lnTo>
                <a:close/>
              </a:path>
            </a:pathLst>
          </a:custGeom>
          <a:blipFill>
            <a:blip r:embed="rId4"/>
            <a:stretch>
              <a:fillRect/>
            </a:stretch>
          </a:blipFill>
        </p:spPr>
      </p:sp>
      <p:sp>
        <p:nvSpPr>
          <p:cNvPr id="10" name="Freeform 10"/>
          <p:cNvSpPr/>
          <p:nvPr/>
        </p:nvSpPr>
        <p:spPr>
          <a:xfrm>
            <a:off x="159637" y="5690487"/>
            <a:ext cx="8805862" cy="3324213"/>
          </a:xfrm>
          <a:custGeom>
            <a:avLst/>
            <a:gdLst/>
            <a:ahLst/>
            <a:cxnLst/>
            <a:rect l="l" t="t" r="r" b="b"/>
            <a:pathLst>
              <a:path w="8805862" h="3324213">
                <a:moveTo>
                  <a:pt x="0" y="0"/>
                </a:moveTo>
                <a:lnTo>
                  <a:pt x="8805862" y="0"/>
                </a:lnTo>
                <a:lnTo>
                  <a:pt x="8805862" y="3324213"/>
                </a:lnTo>
                <a:lnTo>
                  <a:pt x="0" y="3324213"/>
                </a:lnTo>
                <a:lnTo>
                  <a:pt x="0" y="0"/>
                </a:lnTo>
                <a:close/>
              </a:path>
            </a:pathLst>
          </a:custGeom>
          <a:blipFill>
            <a:blip r:embed="rId5"/>
            <a:stretch>
              <a:fillRect/>
            </a:stretch>
          </a:blipFill>
        </p:spPr>
      </p:sp>
      <p:sp>
        <p:nvSpPr>
          <p:cNvPr id="11" name="Freeform 11"/>
          <p:cNvSpPr/>
          <p:nvPr/>
        </p:nvSpPr>
        <p:spPr>
          <a:xfrm>
            <a:off x="9396237" y="5690487"/>
            <a:ext cx="8678437" cy="3367837"/>
          </a:xfrm>
          <a:custGeom>
            <a:avLst/>
            <a:gdLst/>
            <a:ahLst/>
            <a:cxnLst/>
            <a:rect l="l" t="t" r="r" b="b"/>
            <a:pathLst>
              <a:path w="8678437" h="3367837">
                <a:moveTo>
                  <a:pt x="0" y="0"/>
                </a:moveTo>
                <a:lnTo>
                  <a:pt x="8678437" y="0"/>
                </a:lnTo>
                <a:lnTo>
                  <a:pt x="8678437" y="3367837"/>
                </a:lnTo>
                <a:lnTo>
                  <a:pt x="0" y="3367837"/>
                </a:lnTo>
                <a:lnTo>
                  <a:pt x="0" y="0"/>
                </a:lnTo>
                <a:close/>
              </a:path>
            </a:pathLst>
          </a:custGeom>
          <a:blipFill>
            <a:blip r:embed="rId6"/>
            <a:stretch>
              <a:fillRect l="-3898" r="-3898"/>
            </a:stretch>
          </a:blipFill>
        </p:spPr>
      </p:sp>
      <p:sp>
        <p:nvSpPr>
          <p:cNvPr id="12" name="TextBox 12"/>
          <p:cNvSpPr txBox="1"/>
          <p:nvPr/>
        </p:nvSpPr>
        <p:spPr>
          <a:xfrm>
            <a:off x="15760335" y="6276429"/>
            <a:ext cx="1873884" cy="744194"/>
          </a:xfrm>
          <a:prstGeom prst="rect">
            <a:avLst/>
          </a:prstGeom>
        </p:spPr>
        <p:txBody>
          <a:bodyPr lIns="0" tIns="0" rIns="0" bIns="0" rtlCol="0" anchor="t">
            <a:spAutoFit/>
          </a:bodyPr>
          <a:lstStyle/>
          <a:p>
            <a:pPr algn="l">
              <a:lnSpc>
                <a:spcPts val="5700"/>
              </a:lnSpc>
              <a:spcBef>
                <a:spcPct val="0"/>
              </a:spcBef>
            </a:pPr>
            <a:r>
              <a:rPr lang="en-US" sz="4072">
                <a:solidFill>
                  <a:srgbClr val="FFFFFF"/>
                </a:solidFill>
                <a:latin typeface="Poppins"/>
                <a:ea typeface="Poppins"/>
                <a:cs typeface="Poppins"/>
                <a:sym typeface="Poppins"/>
              </a:rPr>
              <a:t>2.5%</a:t>
            </a:r>
          </a:p>
        </p:txBody>
      </p:sp>
      <p:sp>
        <p:nvSpPr>
          <p:cNvPr id="13" name="TextBox 13"/>
          <p:cNvSpPr txBox="1"/>
          <p:nvPr/>
        </p:nvSpPr>
        <p:spPr>
          <a:xfrm>
            <a:off x="1028700" y="270001"/>
            <a:ext cx="11420079" cy="925890"/>
          </a:xfrm>
          <a:prstGeom prst="rect">
            <a:avLst/>
          </a:prstGeom>
        </p:spPr>
        <p:txBody>
          <a:bodyPr lIns="0" tIns="0" rIns="0" bIns="0" rtlCol="0" anchor="t">
            <a:spAutoFit/>
          </a:bodyPr>
          <a:lstStyle/>
          <a:p>
            <a:pPr algn="r">
              <a:lnSpc>
                <a:spcPts val="7241"/>
              </a:lnSpc>
              <a:spcBef>
                <a:spcPct val="0"/>
              </a:spcBef>
            </a:pPr>
            <a:r>
              <a:rPr lang="en-US" sz="5172" b="1">
                <a:solidFill>
                  <a:srgbClr val="FFFFFF"/>
                </a:solidFill>
                <a:latin typeface="Poppins Bold"/>
                <a:ea typeface="Poppins Bold"/>
                <a:cs typeface="Poppins Bold"/>
                <a:sym typeface="Poppins Bold"/>
              </a:rPr>
              <a:t>OUR COMPETITORS</a:t>
            </a:r>
          </a:p>
        </p:txBody>
      </p:sp>
      <p:sp>
        <p:nvSpPr>
          <p:cNvPr id="14" name="Freeform 14"/>
          <p:cNvSpPr/>
          <p:nvPr/>
        </p:nvSpPr>
        <p:spPr>
          <a:xfrm>
            <a:off x="159637" y="159637"/>
            <a:ext cx="1738127" cy="1738127"/>
          </a:xfrm>
          <a:custGeom>
            <a:avLst/>
            <a:gdLst/>
            <a:ahLst/>
            <a:cxnLst/>
            <a:rect l="l" t="t" r="r" b="b"/>
            <a:pathLst>
              <a:path w="1738127" h="1738127">
                <a:moveTo>
                  <a:pt x="0" y="0"/>
                </a:moveTo>
                <a:lnTo>
                  <a:pt x="1738126" y="0"/>
                </a:lnTo>
                <a:lnTo>
                  <a:pt x="1738126" y="1738126"/>
                </a:lnTo>
                <a:lnTo>
                  <a:pt x="0" y="1738126"/>
                </a:lnTo>
                <a:lnTo>
                  <a:pt x="0" y="0"/>
                </a:lnTo>
                <a:close/>
              </a:path>
            </a:pathLst>
          </a:custGeom>
          <a:blipFill>
            <a:blip r:embed="rId7"/>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487300" y="-61205"/>
            <a:ext cx="19072884" cy="4267609"/>
            <a:chOff x="0" y="0"/>
            <a:chExt cx="25430511" cy="5690145"/>
          </a:xfrm>
        </p:grpSpPr>
        <p:pic>
          <p:nvPicPr>
            <p:cNvPr id="3" name="Picture 3"/>
            <p:cNvPicPr>
              <a:picLocks noChangeAspect="1"/>
            </p:cNvPicPr>
            <p:nvPr/>
          </p:nvPicPr>
          <p:blipFill>
            <a:blip r:embed="rId2"/>
            <a:srcRect t="27624" b="27624"/>
            <a:stretch>
              <a:fillRect/>
            </a:stretch>
          </p:blipFill>
          <p:spPr>
            <a:xfrm>
              <a:off x="0" y="0"/>
              <a:ext cx="25430511" cy="5690145"/>
            </a:xfrm>
            <a:prstGeom prst="rect">
              <a:avLst/>
            </a:prstGeom>
          </p:spPr>
        </p:pic>
      </p:grpSp>
      <p:grpSp>
        <p:nvGrpSpPr>
          <p:cNvPr id="4" name="Group 4"/>
          <p:cNvGrpSpPr/>
          <p:nvPr/>
        </p:nvGrpSpPr>
        <p:grpSpPr>
          <a:xfrm>
            <a:off x="9776763" y="8202899"/>
            <a:ext cx="10450646" cy="1045064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6" name="TextBox 6"/>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sp>
        <p:nvSpPr>
          <p:cNvPr id="7" name="Freeform 7"/>
          <p:cNvSpPr/>
          <p:nvPr/>
        </p:nvSpPr>
        <p:spPr>
          <a:xfrm rot="4387998">
            <a:off x="-2089579" y="4602372"/>
            <a:ext cx="3204559" cy="3204559"/>
          </a:xfrm>
          <a:custGeom>
            <a:avLst/>
            <a:gdLst/>
            <a:ahLst/>
            <a:cxnLst/>
            <a:rect l="l" t="t" r="r" b="b"/>
            <a:pathLst>
              <a:path w="3204559" h="3204559">
                <a:moveTo>
                  <a:pt x="0" y="0"/>
                </a:moveTo>
                <a:lnTo>
                  <a:pt x="3204558" y="0"/>
                </a:lnTo>
                <a:lnTo>
                  <a:pt x="3204558" y="3204558"/>
                </a:lnTo>
                <a:lnTo>
                  <a:pt x="0" y="32045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6382861" y="6038740"/>
            <a:ext cx="4736548" cy="4736548"/>
          </a:xfrm>
          <a:custGeom>
            <a:avLst/>
            <a:gdLst/>
            <a:ahLst/>
            <a:cxnLst/>
            <a:rect l="l" t="t" r="r" b="b"/>
            <a:pathLst>
              <a:path w="4736548" h="4736548">
                <a:moveTo>
                  <a:pt x="0" y="0"/>
                </a:moveTo>
                <a:lnTo>
                  <a:pt x="4736548" y="0"/>
                </a:lnTo>
                <a:lnTo>
                  <a:pt x="4736548" y="4736548"/>
                </a:lnTo>
                <a:lnTo>
                  <a:pt x="0" y="4736548"/>
                </a:lnTo>
                <a:lnTo>
                  <a:pt x="0" y="0"/>
                </a:lnTo>
                <a:close/>
              </a:path>
            </a:pathLst>
          </a:custGeom>
          <a:blipFill>
            <a:blip r:embed="rId5">
              <a:alphaModFix amt="28000"/>
            </a:blip>
            <a:stretch>
              <a:fillRect/>
            </a:stretch>
          </a:blipFill>
        </p:spPr>
      </p:sp>
      <p:sp>
        <p:nvSpPr>
          <p:cNvPr id="9" name="Freeform 9"/>
          <p:cNvSpPr/>
          <p:nvPr/>
        </p:nvSpPr>
        <p:spPr>
          <a:xfrm>
            <a:off x="4583576" y="4747414"/>
            <a:ext cx="8335118" cy="2914475"/>
          </a:xfrm>
          <a:custGeom>
            <a:avLst/>
            <a:gdLst/>
            <a:ahLst/>
            <a:cxnLst/>
            <a:rect l="l" t="t" r="r" b="b"/>
            <a:pathLst>
              <a:path w="8335118" h="2914475">
                <a:moveTo>
                  <a:pt x="0" y="0"/>
                </a:moveTo>
                <a:lnTo>
                  <a:pt x="8335118" y="0"/>
                </a:lnTo>
                <a:lnTo>
                  <a:pt x="8335118" y="2914475"/>
                </a:lnTo>
                <a:lnTo>
                  <a:pt x="0" y="2914475"/>
                </a:lnTo>
                <a:lnTo>
                  <a:pt x="0" y="0"/>
                </a:lnTo>
                <a:close/>
              </a:path>
            </a:pathLst>
          </a:custGeom>
          <a:blipFill>
            <a:blip r:embed="rId6"/>
            <a:stretch>
              <a:fillRect t="-48619" b="-41887"/>
            </a:stretch>
          </a:blipFill>
        </p:spPr>
      </p:sp>
      <p:sp>
        <p:nvSpPr>
          <p:cNvPr id="10" name="TextBox 10"/>
          <p:cNvSpPr txBox="1"/>
          <p:nvPr/>
        </p:nvSpPr>
        <p:spPr>
          <a:xfrm>
            <a:off x="3600183" y="2924836"/>
            <a:ext cx="10301902" cy="1018635"/>
          </a:xfrm>
          <a:prstGeom prst="rect">
            <a:avLst/>
          </a:prstGeom>
        </p:spPr>
        <p:txBody>
          <a:bodyPr lIns="0" tIns="0" rIns="0" bIns="0" rtlCol="0" anchor="t">
            <a:spAutoFit/>
          </a:bodyPr>
          <a:lstStyle/>
          <a:p>
            <a:pPr algn="ctr">
              <a:lnSpc>
                <a:spcPts val="7904"/>
              </a:lnSpc>
              <a:spcBef>
                <a:spcPct val="0"/>
              </a:spcBef>
            </a:pPr>
            <a:r>
              <a:rPr lang="en-US" sz="5646" b="1">
                <a:solidFill>
                  <a:srgbClr val="092954"/>
                </a:solidFill>
                <a:latin typeface="Poppins Bold"/>
                <a:ea typeface="Poppins Bold"/>
                <a:cs typeface="Poppins Bold"/>
                <a:sym typeface="Poppins Bold"/>
              </a:rPr>
              <a:t>ONLINE CHANNELS</a:t>
            </a:r>
          </a:p>
        </p:txBody>
      </p:sp>
      <p:sp>
        <p:nvSpPr>
          <p:cNvPr id="11" name="Freeform 11"/>
          <p:cNvSpPr/>
          <p:nvPr/>
        </p:nvSpPr>
        <p:spPr>
          <a:xfrm>
            <a:off x="16380712" y="159637"/>
            <a:ext cx="1738127" cy="1738127"/>
          </a:xfrm>
          <a:custGeom>
            <a:avLst/>
            <a:gdLst/>
            <a:ahLst/>
            <a:cxnLst/>
            <a:rect l="l" t="t" r="r" b="b"/>
            <a:pathLst>
              <a:path w="1738127" h="1738127">
                <a:moveTo>
                  <a:pt x="0" y="0"/>
                </a:moveTo>
                <a:lnTo>
                  <a:pt x="1738126" y="0"/>
                </a:lnTo>
                <a:lnTo>
                  <a:pt x="1738126" y="1738126"/>
                </a:lnTo>
                <a:lnTo>
                  <a:pt x="0" y="1738126"/>
                </a:lnTo>
                <a:lnTo>
                  <a:pt x="0" y="0"/>
                </a:lnTo>
                <a:close/>
              </a:path>
            </a:pathLst>
          </a:custGeom>
          <a:blipFill>
            <a:blip r:embed="rId5"/>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776763" y="8202899"/>
            <a:ext cx="10450646" cy="104506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sp>
        <p:nvSpPr>
          <p:cNvPr id="5" name="Freeform 5"/>
          <p:cNvSpPr/>
          <p:nvPr/>
        </p:nvSpPr>
        <p:spPr>
          <a:xfrm rot="4387998">
            <a:off x="-2089579" y="4602372"/>
            <a:ext cx="3204559" cy="3204559"/>
          </a:xfrm>
          <a:custGeom>
            <a:avLst/>
            <a:gdLst/>
            <a:ahLst/>
            <a:cxnLst/>
            <a:rect l="l" t="t" r="r" b="b"/>
            <a:pathLst>
              <a:path w="3204559" h="3204559">
                <a:moveTo>
                  <a:pt x="0" y="0"/>
                </a:moveTo>
                <a:lnTo>
                  <a:pt x="3204558" y="0"/>
                </a:lnTo>
                <a:lnTo>
                  <a:pt x="3204558" y="3204558"/>
                </a:lnTo>
                <a:lnTo>
                  <a:pt x="0" y="32045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6" name="Table 6"/>
          <p:cNvGraphicFramePr>
            <a:graphicFrameLocks noGrp="1"/>
          </p:cNvGraphicFramePr>
          <p:nvPr/>
        </p:nvGraphicFramePr>
        <p:xfrm>
          <a:off x="774835" y="2779927"/>
          <a:ext cx="16738330" cy="5726001"/>
        </p:xfrm>
        <a:graphic>
          <a:graphicData uri="http://schemas.openxmlformats.org/drawingml/2006/table">
            <a:tbl>
              <a:tblPr/>
              <a:tblGrid>
                <a:gridCol w="733863">
                  <a:extLst>
                    <a:ext uri="{9D8B030D-6E8A-4147-A177-3AD203B41FA5}">
                      <a16:colId xmlns:a16="http://schemas.microsoft.com/office/drawing/2014/main" val="20000"/>
                    </a:ext>
                  </a:extLst>
                </a:gridCol>
                <a:gridCol w="2272446">
                  <a:extLst>
                    <a:ext uri="{9D8B030D-6E8A-4147-A177-3AD203B41FA5}">
                      <a16:colId xmlns:a16="http://schemas.microsoft.com/office/drawing/2014/main" val="20001"/>
                    </a:ext>
                  </a:extLst>
                </a:gridCol>
                <a:gridCol w="1729829">
                  <a:extLst>
                    <a:ext uri="{9D8B030D-6E8A-4147-A177-3AD203B41FA5}">
                      <a16:colId xmlns:a16="http://schemas.microsoft.com/office/drawing/2014/main" val="20002"/>
                    </a:ext>
                  </a:extLst>
                </a:gridCol>
                <a:gridCol w="1968358">
                  <a:extLst>
                    <a:ext uri="{9D8B030D-6E8A-4147-A177-3AD203B41FA5}">
                      <a16:colId xmlns:a16="http://schemas.microsoft.com/office/drawing/2014/main" val="20003"/>
                    </a:ext>
                  </a:extLst>
                </a:gridCol>
                <a:gridCol w="3668971">
                  <a:extLst>
                    <a:ext uri="{9D8B030D-6E8A-4147-A177-3AD203B41FA5}">
                      <a16:colId xmlns:a16="http://schemas.microsoft.com/office/drawing/2014/main" val="20004"/>
                    </a:ext>
                  </a:extLst>
                </a:gridCol>
                <a:gridCol w="3253925">
                  <a:extLst>
                    <a:ext uri="{9D8B030D-6E8A-4147-A177-3AD203B41FA5}">
                      <a16:colId xmlns:a16="http://schemas.microsoft.com/office/drawing/2014/main" val="20005"/>
                    </a:ext>
                  </a:extLst>
                </a:gridCol>
                <a:gridCol w="1339124">
                  <a:extLst>
                    <a:ext uri="{9D8B030D-6E8A-4147-A177-3AD203B41FA5}">
                      <a16:colId xmlns:a16="http://schemas.microsoft.com/office/drawing/2014/main" val="20006"/>
                    </a:ext>
                  </a:extLst>
                </a:gridCol>
                <a:gridCol w="1771814">
                  <a:extLst>
                    <a:ext uri="{9D8B030D-6E8A-4147-A177-3AD203B41FA5}">
                      <a16:colId xmlns:a16="http://schemas.microsoft.com/office/drawing/2014/main" val="20007"/>
                    </a:ext>
                  </a:extLst>
                </a:gridCol>
              </a:tblGrid>
              <a:tr h="1416943">
                <a:tc>
                  <a:txBody>
                    <a:bodyPr/>
                    <a:lstStyle/>
                    <a:p>
                      <a:pPr algn="ctr">
                        <a:lnSpc>
                          <a:spcPts val="2659"/>
                        </a:lnSpc>
                        <a:defRPr/>
                      </a:pPr>
                      <a:r>
                        <a:rPr lang="en-US" sz="1899" b="1">
                          <a:solidFill>
                            <a:srgbClr val="FFFFFF"/>
                          </a:solidFill>
                          <a:latin typeface="Poppins Bold"/>
                          <a:ea typeface="Poppins Bold"/>
                          <a:cs typeface="Poppins Bold"/>
                          <a:sym typeface="Poppins Bold"/>
                        </a:rPr>
                        <a:t>No</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b="1">
                          <a:solidFill>
                            <a:srgbClr val="FFFFFF"/>
                          </a:solidFill>
                          <a:latin typeface="Poppins Bold"/>
                          <a:ea typeface="Poppins Bold"/>
                          <a:cs typeface="Poppins Bold"/>
                          <a:sym typeface="Poppins Bold"/>
                        </a:rPr>
                        <a:t>Publishing date</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b="1">
                          <a:solidFill>
                            <a:srgbClr val="FFFFFF"/>
                          </a:solidFill>
                          <a:latin typeface="Poppins Bold"/>
                          <a:ea typeface="Poppins Bold"/>
                          <a:cs typeface="Poppins Bold"/>
                          <a:sym typeface="Poppins Bold"/>
                        </a:rPr>
                        <a:t>objective</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b="1">
                          <a:solidFill>
                            <a:srgbClr val="FFFFFF"/>
                          </a:solidFill>
                          <a:latin typeface="Poppins Bold"/>
                          <a:ea typeface="Poppins Bold"/>
                          <a:cs typeface="Poppins Bold"/>
                          <a:sym typeface="Poppins Bold"/>
                        </a:rPr>
                        <a:t>Type </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b="1">
                          <a:solidFill>
                            <a:srgbClr val="FFFFFF"/>
                          </a:solidFill>
                          <a:latin typeface="Poppins Bold"/>
                          <a:ea typeface="Poppins Bold"/>
                          <a:cs typeface="Poppins Bold"/>
                          <a:sym typeface="Poppins Bold"/>
                        </a:rPr>
                        <a:t>format</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b="1">
                          <a:solidFill>
                            <a:srgbClr val="FFFFFF"/>
                          </a:solidFill>
                          <a:latin typeface="Poppins Bold"/>
                          <a:ea typeface="Poppins Bold"/>
                          <a:cs typeface="Poppins Bold"/>
                          <a:sym typeface="Poppins Bold"/>
                        </a:rPr>
                        <a:t>TOV(Tone of voice)Text on the design</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b="1">
                          <a:solidFill>
                            <a:srgbClr val="FFFFFF"/>
                          </a:solidFill>
                          <a:latin typeface="Poppins Bold"/>
                          <a:ea typeface="Poppins Bold"/>
                          <a:cs typeface="Poppins Bold"/>
                          <a:sym typeface="Poppins Bold"/>
                        </a:rPr>
                        <a:t>caption</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b="1">
                          <a:solidFill>
                            <a:srgbClr val="FFFFFF"/>
                          </a:solidFill>
                          <a:latin typeface="Poppins Bold"/>
                          <a:ea typeface="Poppins Bold"/>
                          <a:cs typeface="Poppins Bold"/>
                          <a:sym typeface="Poppins Bold"/>
                        </a:rPr>
                        <a:t>Description</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718176">
                <a:tc>
                  <a:txBody>
                    <a:bodyPr/>
                    <a:lstStyle/>
                    <a:p>
                      <a:pPr algn="l">
                        <a:lnSpc>
                          <a:spcPts val="2659"/>
                        </a:lnSpc>
                        <a:defRPr/>
                      </a:pPr>
                      <a:r>
                        <a:rPr lang="en-US" sz="1899">
                          <a:solidFill>
                            <a:srgbClr val="FFFFFF"/>
                          </a:solidFill>
                          <a:latin typeface="Poppins"/>
                          <a:ea typeface="Poppins"/>
                          <a:cs typeface="Poppins"/>
                          <a:sym typeface="Poppins"/>
                        </a:rPr>
                        <a:t>01</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5 oct</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Awareness</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copywrite</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Text &amp; design</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718176">
                <a:tc>
                  <a:txBody>
                    <a:bodyPr/>
                    <a:lstStyle/>
                    <a:p>
                      <a:pPr algn="l">
                        <a:lnSpc>
                          <a:spcPts val="2659"/>
                        </a:lnSpc>
                        <a:defRPr/>
                      </a:pPr>
                      <a:r>
                        <a:rPr lang="en-US" sz="1899">
                          <a:solidFill>
                            <a:srgbClr val="FFFFFF"/>
                          </a:solidFill>
                          <a:latin typeface="Poppins"/>
                          <a:ea typeface="Poppins"/>
                          <a:cs typeface="Poppins"/>
                          <a:sym typeface="Poppins"/>
                        </a:rPr>
                        <a:t>02</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7 Oct</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Awareness</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informative</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Video</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718176">
                <a:tc>
                  <a:txBody>
                    <a:bodyPr/>
                    <a:lstStyle/>
                    <a:p>
                      <a:pPr algn="l">
                        <a:lnSpc>
                          <a:spcPts val="2659"/>
                        </a:lnSpc>
                        <a:defRPr/>
                      </a:pPr>
                      <a:r>
                        <a:rPr lang="en-US" sz="1899">
                          <a:solidFill>
                            <a:srgbClr val="FFFFFF"/>
                          </a:solidFill>
                          <a:latin typeface="Poppins"/>
                          <a:ea typeface="Poppins"/>
                          <a:cs typeface="Poppins"/>
                          <a:sym typeface="Poppins"/>
                        </a:rPr>
                        <a:t>03</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9 Oct</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Awareness</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Engagement</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Text &amp; design</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718176">
                <a:tc>
                  <a:txBody>
                    <a:bodyPr/>
                    <a:lstStyle/>
                    <a:p>
                      <a:pPr algn="l">
                        <a:lnSpc>
                          <a:spcPts val="2659"/>
                        </a:lnSpc>
                        <a:defRPr/>
                      </a:pPr>
                      <a:r>
                        <a:rPr lang="en-US" sz="1899">
                          <a:solidFill>
                            <a:srgbClr val="FFFFFF"/>
                          </a:solidFill>
                          <a:latin typeface="Poppins"/>
                          <a:ea typeface="Poppins"/>
                          <a:cs typeface="Poppins"/>
                          <a:sym typeface="Poppins"/>
                        </a:rPr>
                        <a:t>04</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11 Oct</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sales</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promotion</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Motion video</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718176">
                <a:tc>
                  <a:txBody>
                    <a:bodyPr/>
                    <a:lstStyle/>
                    <a:p>
                      <a:pPr algn="l">
                        <a:lnSpc>
                          <a:spcPts val="2659"/>
                        </a:lnSpc>
                        <a:defRPr/>
                      </a:pPr>
                      <a:r>
                        <a:rPr lang="en-US" sz="1899">
                          <a:solidFill>
                            <a:srgbClr val="FFFFFF"/>
                          </a:solidFill>
                          <a:latin typeface="Poppins"/>
                          <a:ea typeface="Poppins"/>
                          <a:cs typeface="Poppins"/>
                          <a:sym typeface="Poppins"/>
                        </a:rPr>
                        <a:t>05</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13 Oct</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Awareness</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informative</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reel</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718176">
                <a:tc>
                  <a:txBody>
                    <a:bodyPr/>
                    <a:lstStyle/>
                    <a:p>
                      <a:pPr algn="l">
                        <a:lnSpc>
                          <a:spcPts val="2659"/>
                        </a:lnSpc>
                        <a:defRPr/>
                      </a:pPr>
                      <a:r>
                        <a:rPr lang="en-US" sz="1899">
                          <a:solidFill>
                            <a:srgbClr val="FFFFFF"/>
                          </a:solidFill>
                          <a:latin typeface="Poppins"/>
                          <a:ea typeface="Poppins"/>
                          <a:cs typeface="Poppins"/>
                          <a:sym typeface="Poppins"/>
                        </a:rPr>
                        <a:t>06</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15 Oct</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Awareness</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Engagement</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r>
                        <a:rPr lang="en-US" sz="1899">
                          <a:solidFill>
                            <a:srgbClr val="FFFFFF"/>
                          </a:solidFill>
                          <a:latin typeface="Poppins"/>
                          <a:ea typeface="Poppins"/>
                          <a:cs typeface="Poppins"/>
                          <a:sym typeface="Poppins"/>
                        </a:rPr>
                        <a:t>Text &amp; design</a:t>
                      </a: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66675" marR="66675" marT="66675" marB="666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7" name="TextBox 7"/>
          <p:cNvSpPr txBox="1"/>
          <p:nvPr/>
        </p:nvSpPr>
        <p:spPr>
          <a:xfrm>
            <a:off x="3404442" y="438420"/>
            <a:ext cx="10301902" cy="1018635"/>
          </a:xfrm>
          <a:prstGeom prst="rect">
            <a:avLst/>
          </a:prstGeom>
        </p:spPr>
        <p:txBody>
          <a:bodyPr lIns="0" tIns="0" rIns="0" bIns="0" rtlCol="0" anchor="t">
            <a:spAutoFit/>
          </a:bodyPr>
          <a:lstStyle/>
          <a:p>
            <a:pPr algn="ctr">
              <a:lnSpc>
                <a:spcPts val="7904"/>
              </a:lnSpc>
              <a:spcBef>
                <a:spcPct val="0"/>
              </a:spcBef>
            </a:pPr>
            <a:r>
              <a:rPr lang="en-US" sz="5646" b="1">
                <a:solidFill>
                  <a:srgbClr val="FFFFFF"/>
                </a:solidFill>
                <a:latin typeface="Poppins Bold"/>
                <a:ea typeface="Poppins Bold"/>
                <a:cs typeface="Poppins Bold"/>
                <a:sym typeface="Poppins Bold"/>
              </a:rPr>
              <a:t>CONTENT ACTION PLAN</a:t>
            </a:r>
          </a:p>
        </p:txBody>
      </p:sp>
      <p:sp>
        <p:nvSpPr>
          <p:cNvPr id="8" name="Freeform 8"/>
          <p:cNvSpPr/>
          <p:nvPr/>
        </p:nvSpPr>
        <p:spPr>
          <a:xfrm>
            <a:off x="159637" y="301854"/>
            <a:ext cx="1738127" cy="1738127"/>
          </a:xfrm>
          <a:custGeom>
            <a:avLst/>
            <a:gdLst/>
            <a:ahLst/>
            <a:cxnLst/>
            <a:rect l="l" t="t" r="r" b="b"/>
            <a:pathLst>
              <a:path w="1738127" h="1738127">
                <a:moveTo>
                  <a:pt x="0" y="0"/>
                </a:moveTo>
                <a:lnTo>
                  <a:pt x="1738126" y="0"/>
                </a:lnTo>
                <a:lnTo>
                  <a:pt x="1738126" y="1738127"/>
                </a:lnTo>
                <a:lnTo>
                  <a:pt x="0" y="1738127"/>
                </a:lnTo>
                <a:lnTo>
                  <a:pt x="0" y="0"/>
                </a:lnTo>
                <a:close/>
              </a:path>
            </a:pathLst>
          </a:custGeom>
          <a:blipFill>
            <a:blip r:embed="rId4"/>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575085" y="-7942186"/>
            <a:ext cx="10450646" cy="104506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grpSp>
        <p:nvGrpSpPr>
          <p:cNvPr id="5" name="Group 5"/>
          <p:cNvGrpSpPr/>
          <p:nvPr/>
        </p:nvGrpSpPr>
        <p:grpSpPr>
          <a:xfrm>
            <a:off x="9512940" y="-337869"/>
            <a:ext cx="9696541" cy="11302429"/>
            <a:chOff x="0" y="0"/>
            <a:chExt cx="12928722" cy="15069905"/>
          </a:xfrm>
        </p:grpSpPr>
        <p:pic>
          <p:nvPicPr>
            <p:cNvPr id="6" name="Picture 6"/>
            <p:cNvPicPr>
              <a:picLocks noChangeAspect="1"/>
            </p:cNvPicPr>
            <p:nvPr/>
          </p:nvPicPr>
          <p:blipFill>
            <a:blip r:embed="rId2"/>
            <a:srcRect t="5342" b="5342"/>
            <a:stretch>
              <a:fillRect/>
            </a:stretch>
          </p:blipFill>
          <p:spPr>
            <a:xfrm>
              <a:off x="0" y="0"/>
              <a:ext cx="12928722" cy="15069905"/>
            </a:xfrm>
            <a:prstGeom prst="rect">
              <a:avLst/>
            </a:prstGeom>
          </p:spPr>
        </p:pic>
      </p:grpSp>
      <p:sp>
        <p:nvSpPr>
          <p:cNvPr id="7" name="Freeform 7"/>
          <p:cNvSpPr/>
          <p:nvPr/>
        </p:nvSpPr>
        <p:spPr>
          <a:xfrm rot="4387998">
            <a:off x="-2094614" y="4316302"/>
            <a:ext cx="2990894" cy="2990894"/>
          </a:xfrm>
          <a:custGeom>
            <a:avLst/>
            <a:gdLst/>
            <a:ahLst/>
            <a:cxnLst/>
            <a:rect l="l" t="t" r="r" b="b"/>
            <a:pathLst>
              <a:path w="2990894" h="2990894">
                <a:moveTo>
                  <a:pt x="0" y="0"/>
                </a:moveTo>
                <a:lnTo>
                  <a:pt x="2990894" y="0"/>
                </a:lnTo>
                <a:lnTo>
                  <a:pt x="2990894" y="2990895"/>
                </a:lnTo>
                <a:lnTo>
                  <a:pt x="0" y="29908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1144595">
            <a:off x="3876407" y="9522466"/>
            <a:ext cx="2990894" cy="2990894"/>
          </a:xfrm>
          <a:custGeom>
            <a:avLst/>
            <a:gdLst/>
            <a:ahLst/>
            <a:cxnLst/>
            <a:rect l="l" t="t" r="r" b="b"/>
            <a:pathLst>
              <a:path w="2990894" h="2990894">
                <a:moveTo>
                  <a:pt x="0" y="0"/>
                </a:moveTo>
                <a:lnTo>
                  <a:pt x="2990894" y="0"/>
                </a:lnTo>
                <a:lnTo>
                  <a:pt x="2990894" y="2990894"/>
                </a:lnTo>
                <a:lnTo>
                  <a:pt x="0" y="29908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2521985" y="1285124"/>
            <a:ext cx="7743996" cy="918527"/>
          </a:xfrm>
          <a:prstGeom prst="rect">
            <a:avLst/>
          </a:prstGeom>
        </p:spPr>
        <p:txBody>
          <a:bodyPr lIns="0" tIns="0" rIns="0" bIns="0" rtlCol="0" anchor="t">
            <a:spAutoFit/>
          </a:bodyPr>
          <a:lstStyle/>
          <a:p>
            <a:pPr algn="l">
              <a:lnSpc>
                <a:spcPts val="7122"/>
              </a:lnSpc>
              <a:spcBef>
                <a:spcPct val="0"/>
              </a:spcBef>
            </a:pPr>
            <a:r>
              <a:rPr lang="en-US" sz="5087" b="1">
                <a:solidFill>
                  <a:srgbClr val="FFFFFF"/>
                </a:solidFill>
                <a:latin typeface="Poppins Bold"/>
                <a:ea typeface="Poppins Bold"/>
                <a:cs typeface="Poppins Bold"/>
                <a:sym typeface="Poppins Bold"/>
              </a:rPr>
              <a:t>FACEBOOK PAGE</a:t>
            </a:r>
          </a:p>
        </p:txBody>
      </p:sp>
      <p:sp>
        <p:nvSpPr>
          <p:cNvPr id="10" name="TextBox 10"/>
          <p:cNvSpPr txBox="1"/>
          <p:nvPr/>
        </p:nvSpPr>
        <p:spPr>
          <a:xfrm>
            <a:off x="839077" y="3026072"/>
            <a:ext cx="8304923" cy="4504362"/>
          </a:xfrm>
          <a:prstGeom prst="rect">
            <a:avLst/>
          </a:prstGeom>
        </p:spPr>
        <p:txBody>
          <a:bodyPr lIns="0" tIns="0" rIns="0" bIns="0" rtlCol="0" anchor="t">
            <a:spAutoFit/>
          </a:bodyPr>
          <a:lstStyle/>
          <a:p>
            <a:pPr algn="l">
              <a:lnSpc>
                <a:spcPts val="4466"/>
              </a:lnSpc>
            </a:pPr>
            <a:endParaRPr/>
          </a:p>
          <a:p>
            <a:pPr algn="ctr" rtl="1">
              <a:lnSpc>
                <a:spcPts val="4466"/>
              </a:lnSpc>
            </a:pPr>
            <a:r>
              <a:rPr lang="en-US" sz="3190">
                <a:solidFill>
                  <a:srgbClr val="FFFFFF"/>
                </a:solidFill>
                <a:latin typeface="Poppins"/>
                <a:ea typeface="Poppins"/>
                <a:cs typeface="Poppins"/>
                <a:sym typeface="Poppins"/>
              </a:rPr>
              <a:t>Oasis for Digital Marketing</a:t>
            </a:r>
            <a:r>
              <a:rPr lang="ar-EG" sz="3190">
                <a:solidFill>
                  <a:srgbClr val="FFFFFF"/>
                </a:solidFill>
                <a:latin typeface="Poppins"/>
                <a:ea typeface="Poppins"/>
                <a:cs typeface="Poppins"/>
                <a:sym typeface="Poppins"/>
                <a:rtl/>
              </a:rPr>
              <a:t> - الواحة للتسويق الرقمى </a:t>
            </a:r>
          </a:p>
          <a:p>
            <a:pPr algn="ctr">
              <a:lnSpc>
                <a:spcPts val="4466"/>
              </a:lnSpc>
            </a:pPr>
            <a:endParaRPr lang="ar-EG" sz="3190">
              <a:solidFill>
                <a:srgbClr val="FFFFFF"/>
              </a:solidFill>
              <a:latin typeface="Poppins"/>
              <a:ea typeface="Poppins"/>
              <a:cs typeface="Poppins"/>
              <a:sym typeface="Poppins"/>
              <a:rtl/>
            </a:endParaRPr>
          </a:p>
          <a:p>
            <a:pPr algn="ctr">
              <a:lnSpc>
                <a:spcPts val="4466"/>
              </a:lnSpc>
            </a:pPr>
            <a:endParaRPr lang="ar-EG" sz="3190">
              <a:solidFill>
                <a:srgbClr val="FFFFFF"/>
              </a:solidFill>
              <a:latin typeface="Poppins"/>
              <a:ea typeface="Poppins"/>
              <a:cs typeface="Poppins"/>
              <a:sym typeface="Poppins"/>
              <a:rtl/>
            </a:endParaRPr>
          </a:p>
          <a:p>
            <a:pPr algn="ctr">
              <a:lnSpc>
                <a:spcPts val="4466"/>
              </a:lnSpc>
            </a:pPr>
            <a:r>
              <a:rPr lang="en-US" sz="3190">
                <a:solidFill>
                  <a:srgbClr val="FFFFFF"/>
                </a:solidFill>
                <a:latin typeface="Poppins"/>
                <a:ea typeface="Poppins"/>
                <a:cs typeface="Poppins"/>
                <a:sym typeface="Poppins"/>
              </a:rPr>
              <a:t>https://www.facebook.com/saudiDigitalMar</a:t>
            </a:r>
          </a:p>
          <a:p>
            <a:pPr algn="l">
              <a:lnSpc>
                <a:spcPts val="4466"/>
              </a:lnSpc>
              <a:spcBef>
                <a:spcPct val="0"/>
              </a:spcBef>
            </a:pPr>
            <a:endParaRPr lang="en-US" sz="3190">
              <a:solidFill>
                <a:srgbClr val="FFFFFF"/>
              </a:solidFill>
              <a:latin typeface="Poppins"/>
              <a:ea typeface="Poppins"/>
              <a:cs typeface="Poppins"/>
              <a:sym typeface="Poppins"/>
            </a:endParaRPr>
          </a:p>
        </p:txBody>
      </p:sp>
      <p:sp>
        <p:nvSpPr>
          <p:cNvPr id="11" name="Freeform 11"/>
          <p:cNvSpPr/>
          <p:nvPr/>
        </p:nvSpPr>
        <p:spPr>
          <a:xfrm>
            <a:off x="159637" y="159637"/>
            <a:ext cx="1738127" cy="1738127"/>
          </a:xfrm>
          <a:custGeom>
            <a:avLst/>
            <a:gdLst/>
            <a:ahLst/>
            <a:cxnLst/>
            <a:rect l="l" t="t" r="r" b="b"/>
            <a:pathLst>
              <a:path w="1738127" h="1738127">
                <a:moveTo>
                  <a:pt x="0" y="0"/>
                </a:moveTo>
                <a:lnTo>
                  <a:pt x="1738126" y="0"/>
                </a:lnTo>
                <a:lnTo>
                  <a:pt x="1738126" y="1738126"/>
                </a:lnTo>
                <a:lnTo>
                  <a:pt x="0" y="1738126"/>
                </a:lnTo>
                <a:lnTo>
                  <a:pt x="0" y="0"/>
                </a:lnTo>
                <a:close/>
              </a:path>
            </a:pathLst>
          </a:custGeom>
          <a:blipFill>
            <a:blip r:embed="rId5"/>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469773" y="-6732569"/>
            <a:ext cx="10450646" cy="104506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67000"/>
                  </a:srgbClr>
                </a:gs>
                <a:gs pos="100000">
                  <a:srgbClr val="CB6CE6">
                    <a:alpha val="67000"/>
                  </a:srgbClr>
                </a:gs>
              </a:gsLst>
              <a:lin ang="0"/>
            </a:gra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sp>
        <p:nvSpPr>
          <p:cNvPr id="5" name="Freeform 5"/>
          <p:cNvSpPr/>
          <p:nvPr/>
        </p:nvSpPr>
        <p:spPr>
          <a:xfrm rot="4387998">
            <a:off x="-2094614" y="4316302"/>
            <a:ext cx="2990894" cy="2990894"/>
          </a:xfrm>
          <a:custGeom>
            <a:avLst/>
            <a:gdLst/>
            <a:ahLst/>
            <a:cxnLst/>
            <a:rect l="l" t="t" r="r" b="b"/>
            <a:pathLst>
              <a:path w="2990894" h="2990894">
                <a:moveTo>
                  <a:pt x="0" y="0"/>
                </a:moveTo>
                <a:lnTo>
                  <a:pt x="2990894" y="0"/>
                </a:lnTo>
                <a:lnTo>
                  <a:pt x="2990894" y="2990895"/>
                </a:lnTo>
                <a:lnTo>
                  <a:pt x="0" y="29908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144595">
            <a:off x="3876407" y="9522466"/>
            <a:ext cx="2990894" cy="2990894"/>
          </a:xfrm>
          <a:custGeom>
            <a:avLst/>
            <a:gdLst/>
            <a:ahLst/>
            <a:cxnLst/>
            <a:rect l="l" t="t" r="r" b="b"/>
            <a:pathLst>
              <a:path w="2990894" h="2990894">
                <a:moveTo>
                  <a:pt x="0" y="0"/>
                </a:moveTo>
                <a:lnTo>
                  <a:pt x="2990894" y="0"/>
                </a:lnTo>
                <a:lnTo>
                  <a:pt x="2990894" y="2990894"/>
                </a:lnTo>
                <a:lnTo>
                  <a:pt x="0" y="29908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028700" y="3718076"/>
            <a:ext cx="16268093" cy="4591856"/>
          </a:xfrm>
          <a:custGeom>
            <a:avLst/>
            <a:gdLst/>
            <a:ahLst/>
            <a:cxnLst/>
            <a:rect l="l" t="t" r="r" b="b"/>
            <a:pathLst>
              <a:path w="16268093" h="4591856">
                <a:moveTo>
                  <a:pt x="0" y="0"/>
                </a:moveTo>
                <a:lnTo>
                  <a:pt x="16268093" y="0"/>
                </a:lnTo>
                <a:lnTo>
                  <a:pt x="16268093" y="4591856"/>
                </a:lnTo>
                <a:lnTo>
                  <a:pt x="0" y="4591856"/>
                </a:lnTo>
                <a:lnTo>
                  <a:pt x="0" y="0"/>
                </a:lnTo>
                <a:close/>
              </a:path>
            </a:pathLst>
          </a:custGeom>
          <a:blipFill>
            <a:blip r:embed="rId4"/>
            <a:stretch>
              <a:fillRect l="-6735" r="-6735"/>
            </a:stretch>
          </a:blipFill>
        </p:spPr>
      </p:sp>
      <p:sp>
        <p:nvSpPr>
          <p:cNvPr id="8" name="TextBox 8"/>
          <p:cNvSpPr txBox="1"/>
          <p:nvPr/>
        </p:nvSpPr>
        <p:spPr>
          <a:xfrm>
            <a:off x="3043450" y="1989924"/>
            <a:ext cx="7743996" cy="918527"/>
          </a:xfrm>
          <a:prstGeom prst="rect">
            <a:avLst/>
          </a:prstGeom>
        </p:spPr>
        <p:txBody>
          <a:bodyPr lIns="0" tIns="0" rIns="0" bIns="0" rtlCol="0" anchor="t">
            <a:spAutoFit/>
          </a:bodyPr>
          <a:lstStyle/>
          <a:p>
            <a:pPr algn="l">
              <a:lnSpc>
                <a:spcPts val="7122"/>
              </a:lnSpc>
              <a:spcBef>
                <a:spcPct val="0"/>
              </a:spcBef>
            </a:pPr>
            <a:r>
              <a:rPr lang="en-US" sz="5087" b="1">
                <a:solidFill>
                  <a:srgbClr val="FFFFFF"/>
                </a:solidFill>
                <a:latin typeface="Poppins Bold"/>
                <a:ea typeface="Poppins Bold"/>
                <a:cs typeface="Poppins Bold"/>
                <a:sym typeface="Poppins Bold"/>
              </a:rPr>
              <a:t>INSTAGRAM</a:t>
            </a:r>
          </a:p>
        </p:txBody>
      </p:sp>
      <p:sp>
        <p:nvSpPr>
          <p:cNvPr id="9" name="Freeform 9"/>
          <p:cNvSpPr/>
          <p:nvPr/>
        </p:nvSpPr>
        <p:spPr>
          <a:xfrm>
            <a:off x="159637" y="159637"/>
            <a:ext cx="1738127" cy="1738127"/>
          </a:xfrm>
          <a:custGeom>
            <a:avLst/>
            <a:gdLst/>
            <a:ahLst/>
            <a:cxnLst/>
            <a:rect l="l" t="t" r="r" b="b"/>
            <a:pathLst>
              <a:path w="1738127" h="1738127">
                <a:moveTo>
                  <a:pt x="0" y="0"/>
                </a:moveTo>
                <a:lnTo>
                  <a:pt x="1738126" y="0"/>
                </a:lnTo>
                <a:lnTo>
                  <a:pt x="1738126" y="1738126"/>
                </a:lnTo>
                <a:lnTo>
                  <a:pt x="0" y="1738126"/>
                </a:lnTo>
                <a:lnTo>
                  <a:pt x="0" y="0"/>
                </a:lnTo>
                <a:close/>
              </a:path>
            </a:pathLst>
          </a:custGeom>
          <a:blipFill>
            <a:blip r:embed="rId5"/>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5250" y="-8048910"/>
            <a:ext cx="10450646" cy="104506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sp>
        <p:nvSpPr>
          <p:cNvPr id="5" name="Freeform 5"/>
          <p:cNvSpPr/>
          <p:nvPr/>
        </p:nvSpPr>
        <p:spPr>
          <a:xfrm rot="4387998">
            <a:off x="-2094614" y="4316302"/>
            <a:ext cx="2990894" cy="2990894"/>
          </a:xfrm>
          <a:custGeom>
            <a:avLst/>
            <a:gdLst/>
            <a:ahLst/>
            <a:cxnLst/>
            <a:rect l="l" t="t" r="r" b="b"/>
            <a:pathLst>
              <a:path w="2990894" h="2990894">
                <a:moveTo>
                  <a:pt x="0" y="0"/>
                </a:moveTo>
                <a:lnTo>
                  <a:pt x="2990894" y="0"/>
                </a:lnTo>
                <a:lnTo>
                  <a:pt x="2990894" y="2990895"/>
                </a:lnTo>
                <a:lnTo>
                  <a:pt x="0" y="29908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144595">
            <a:off x="3876407" y="9522466"/>
            <a:ext cx="2990894" cy="2990894"/>
          </a:xfrm>
          <a:custGeom>
            <a:avLst/>
            <a:gdLst/>
            <a:ahLst/>
            <a:cxnLst/>
            <a:rect l="l" t="t" r="r" b="b"/>
            <a:pathLst>
              <a:path w="2990894" h="2990894">
                <a:moveTo>
                  <a:pt x="0" y="0"/>
                </a:moveTo>
                <a:lnTo>
                  <a:pt x="2990894" y="0"/>
                </a:lnTo>
                <a:lnTo>
                  <a:pt x="2990894" y="2990894"/>
                </a:lnTo>
                <a:lnTo>
                  <a:pt x="0" y="29908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6166140" y="0"/>
            <a:ext cx="12121860" cy="10287000"/>
          </a:xfrm>
          <a:custGeom>
            <a:avLst/>
            <a:gdLst/>
            <a:ahLst/>
            <a:cxnLst/>
            <a:rect l="l" t="t" r="r" b="b"/>
            <a:pathLst>
              <a:path w="12121860" h="10287000">
                <a:moveTo>
                  <a:pt x="0" y="0"/>
                </a:moveTo>
                <a:lnTo>
                  <a:pt x="12121860" y="0"/>
                </a:lnTo>
                <a:lnTo>
                  <a:pt x="12121860" y="10287000"/>
                </a:lnTo>
                <a:lnTo>
                  <a:pt x="0" y="10287000"/>
                </a:lnTo>
                <a:lnTo>
                  <a:pt x="0" y="0"/>
                </a:lnTo>
                <a:close/>
              </a:path>
            </a:pathLst>
          </a:custGeom>
          <a:blipFill>
            <a:blip r:embed="rId4"/>
            <a:stretch>
              <a:fillRect l="-1276" r="-1276"/>
            </a:stretch>
          </a:blipFill>
        </p:spPr>
      </p:sp>
      <p:sp>
        <p:nvSpPr>
          <p:cNvPr id="8" name="TextBox 8"/>
          <p:cNvSpPr txBox="1"/>
          <p:nvPr/>
        </p:nvSpPr>
        <p:spPr>
          <a:xfrm>
            <a:off x="1028700" y="4505360"/>
            <a:ext cx="4900292" cy="1095305"/>
          </a:xfrm>
          <a:prstGeom prst="rect">
            <a:avLst/>
          </a:prstGeom>
        </p:spPr>
        <p:txBody>
          <a:bodyPr lIns="0" tIns="0" rIns="0" bIns="0" rtlCol="0" anchor="t">
            <a:spAutoFit/>
          </a:bodyPr>
          <a:lstStyle/>
          <a:p>
            <a:pPr algn="l">
              <a:lnSpc>
                <a:spcPts val="8500"/>
              </a:lnSpc>
              <a:spcBef>
                <a:spcPct val="0"/>
              </a:spcBef>
            </a:pPr>
            <a:r>
              <a:rPr lang="en-US" sz="6071" b="1">
                <a:solidFill>
                  <a:srgbClr val="FFFFFF"/>
                </a:solidFill>
                <a:latin typeface="Poppins Bold"/>
                <a:ea typeface="Poppins Bold"/>
                <a:cs typeface="Poppins Bold"/>
                <a:sym typeface="Poppins Bold"/>
              </a:rPr>
              <a:t>X ACCOUNT:</a:t>
            </a:r>
          </a:p>
        </p:txBody>
      </p:sp>
      <p:sp>
        <p:nvSpPr>
          <p:cNvPr id="9" name="Freeform 9"/>
          <p:cNvSpPr/>
          <p:nvPr/>
        </p:nvSpPr>
        <p:spPr>
          <a:xfrm>
            <a:off x="159637" y="159637"/>
            <a:ext cx="1738127" cy="1738127"/>
          </a:xfrm>
          <a:custGeom>
            <a:avLst/>
            <a:gdLst/>
            <a:ahLst/>
            <a:cxnLst/>
            <a:rect l="l" t="t" r="r" b="b"/>
            <a:pathLst>
              <a:path w="1738127" h="1738127">
                <a:moveTo>
                  <a:pt x="0" y="0"/>
                </a:moveTo>
                <a:lnTo>
                  <a:pt x="1738126" y="0"/>
                </a:lnTo>
                <a:lnTo>
                  <a:pt x="1738126" y="1738126"/>
                </a:lnTo>
                <a:lnTo>
                  <a:pt x="0" y="1738126"/>
                </a:lnTo>
                <a:lnTo>
                  <a:pt x="0" y="0"/>
                </a:lnTo>
                <a:close/>
              </a:path>
            </a:pathLst>
          </a:custGeom>
          <a:blipFill>
            <a:blip r:embed="rId5"/>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4387998">
            <a:off x="-2094614" y="4316302"/>
            <a:ext cx="2990894" cy="2990894"/>
          </a:xfrm>
          <a:custGeom>
            <a:avLst/>
            <a:gdLst/>
            <a:ahLst/>
            <a:cxnLst/>
            <a:rect l="l" t="t" r="r" b="b"/>
            <a:pathLst>
              <a:path w="2990894" h="2990894">
                <a:moveTo>
                  <a:pt x="0" y="0"/>
                </a:moveTo>
                <a:lnTo>
                  <a:pt x="2990894" y="0"/>
                </a:lnTo>
                <a:lnTo>
                  <a:pt x="2990894" y="2990895"/>
                </a:lnTo>
                <a:lnTo>
                  <a:pt x="0" y="29908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144595">
            <a:off x="3876407" y="9522466"/>
            <a:ext cx="2990894" cy="2990894"/>
          </a:xfrm>
          <a:custGeom>
            <a:avLst/>
            <a:gdLst/>
            <a:ahLst/>
            <a:cxnLst/>
            <a:rect l="l" t="t" r="r" b="b"/>
            <a:pathLst>
              <a:path w="2990894" h="2990894">
                <a:moveTo>
                  <a:pt x="0" y="0"/>
                </a:moveTo>
                <a:lnTo>
                  <a:pt x="2990894" y="0"/>
                </a:lnTo>
                <a:lnTo>
                  <a:pt x="2990894" y="2990894"/>
                </a:lnTo>
                <a:lnTo>
                  <a:pt x="0" y="29908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3872554" y="3706650"/>
            <a:ext cx="2750592" cy="1006219"/>
          </a:xfrm>
          <a:prstGeom prst="rect">
            <a:avLst/>
          </a:prstGeom>
        </p:spPr>
        <p:txBody>
          <a:bodyPr lIns="0" tIns="0" rIns="0" bIns="0" rtlCol="0" anchor="t">
            <a:spAutoFit/>
          </a:bodyPr>
          <a:lstStyle/>
          <a:p>
            <a:pPr algn="l">
              <a:lnSpc>
                <a:spcPts val="7849"/>
              </a:lnSpc>
              <a:spcBef>
                <a:spcPct val="0"/>
              </a:spcBef>
            </a:pPr>
            <a:r>
              <a:rPr lang="en-US" sz="5606" b="1">
                <a:solidFill>
                  <a:srgbClr val="FFFFFF"/>
                </a:solidFill>
                <a:latin typeface="Poppins Bold"/>
                <a:ea typeface="Poppins Bold"/>
                <a:cs typeface="Poppins Bold"/>
                <a:sym typeface="Poppins Bold"/>
              </a:rPr>
              <a:t>EMAIL:</a:t>
            </a:r>
          </a:p>
        </p:txBody>
      </p:sp>
      <p:sp>
        <p:nvSpPr>
          <p:cNvPr id="5" name="Freeform 5"/>
          <p:cNvSpPr/>
          <p:nvPr/>
        </p:nvSpPr>
        <p:spPr>
          <a:xfrm>
            <a:off x="11956740" y="455306"/>
            <a:ext cx="5223211" cy="9618593"/>
          </a:xfrm>
          <a:custGeom>
            <a:avLst/>
            <a:gdLst/>
            <a:ahLst/>
            <a:cxnLst/>
            <a:rect l="l" t="t" r="r" b="b"/>
            <a:pathLst>
              <a:path w="5223211" h="9618593">
                <a:moveTo>
                  <a:pt x="0" y="0"/>
                </a:moveTo>
                <a:lnTo>
                  <a:pt x="5223211" y="0"/>
                </a:lnTo>
                <a:lnTo>
                  <a:pt x="5223211" y="9618593"/>
                </a:lnTo>
                <a:lnTo>
                  <a:pt x="0" y="9618593"/>
                </a:lnTo>
                <a:lnTo>
                  <a:pt x="0" y="0"/>
                </a:lnTo>
                <a:close/>
              </a:path>
            </a:pathLst>
          </a:custGeom>
          <a:blipFill>
            <a:blip r:embed="rId4"/>
            <a:stretch>
              <a:fillRect/>
            </a:stretch>
          </a:blipFill>
        </p:spPr>
      </p:sp>
      <p:grpSp>
        <p:nvGrpSpPr>
          <p:cNvPr id="6" name="Group 6"/>
          <p:cNvGrpSpPr/>
          <p:nvPr/>
        </p:nvGrpSpPr>
        <p:grpSpPr>
          <a:xfrm>
            <a:off x="2637241" y="-6934872"/>
            <a:ext cx="10450646" cy="1045064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66000"/>
                  </a:srgbClr>
                </a:gs>
                <a:gs pos="100000">
                  <a:srgbClr val="CB6CE6">
                    <a:alpha val="66000"/>
                  </a:srgbClr>
                </a:gs>
              </a:gsLst>
              <a:lin ang="0"/>
            </a:gradFill>
          </p:spPr>
        </p:sp>
        <p:sp>
          <p:nvSpPr>
            <p:cNvPr id="8" name="TextBox 8"/>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sp>
        <p:nvSpPr>
          <p:cNvPr id="9" name="TextBox 9"/>
          <p:cNvSpPr txBox="1"/>
          <p:nvPr/>
        </p:nvSpPr>
        <p:spPr>
          <a:xfrm>
            <a:off x="2048045" y="5126903"/>
            <a:ext cx="12675127" cy="684846"/>
          </a:xfrm>
          <a:prstGeom prst="rect">
            <a:avLst/>
          </a:prstGeom>
        </p:spPr>
        <p:txBody>
          <a:bodyPr lIns="0" tIns="0" rIns="0" bIns="0" rtlCol="0" anchor="t">
            <a:spAutoFit/>
          </a:bodyPr>
          <a:lstStyle/>
          <a:p>
            <a:pPr algn="l">
              <a:lnSpc>
                <a:spcPts val="5302"/>
              </a:lnSpc>
              <a:spcBef>
                <a:spcPct val="0"/>
              </a:spcBef>
            </a:pPr>
            <a:r>
              <a:rPr lang="en-US" sz="3787" b="1">
                <a:solidFill>
                  <a:srgbClr val="FFFFFF"/>
                </a:solidFill>
                <a:latin typeface="Poppins Bold"/>
                <a:ea typeface="Poppins Bold"/>
                <a:cs typeface="Poppins Bold"/>
                <a:sym typeface="Poppins Bold"/>
              </a:rPr>
              <a:t>OASIS.FOR.MARKETING@GMAIL.COM</a:t>
            </a:r>
          </a:p>
        </p:txBody>
      </p:sp>
      <p:sp>
        <p:nvSpPr>
          <p:cNvPr id="10" name="Freeform 10"/>
          <p:cNvSpPr/>
          <p:nvPr/>
        </p:nvSpPr>
        <p:spPr>
          <a:xfrm>
            <a:off x="309918" y="159637"/>
            <a:ext cx="1738127" cy="1738127"/>
          </a:xfrm>
          <a:custGeom>
            <a:avLst/>
            <a:gdLst/>
            <a:ahLst/>
            <a:cxnLst/>
            <a:rect l="l" t="t" r="r" b="b"/>
            <a:pathLst>
              <a:path w="1738127" h="1738127">
                <a:moveTo>
                  <a:pt x="0" y="0"/>
                </a:moveTo>
                <a:lnTo>
                  <a:pt x="1738127" y="0"/>
                </a:lnTo>
                <a:lnTo>
                  <a:pt x="1738127" y="1738126"/>
                </a:lnTo>
                <a:lnTo>
                  <a:pt x="0" y="1738126"/>
                </a:lnTo>
                <a:lnTo>
                  <a:pt x="0" y="0"/>
                </a:lnTo>
                <a:close/>
              </a:path>
            </a:pathLst>
          </a:custGeom>
          <a:blipFill>
            <a:blip r:embed="rId5"/>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447189"/>
            <a:ext cx="9508239" cy="11181379"/>
            <a:chOff x="0" y="0"/>
            <a:chExt cx="12677652" cy="14908505"/>
          </a:xfrm>
        </p:grpSpPr>
        <p:pic>
          <p:nvPicPr>
            <p:cNvPr id="3" name="Picture 3"/>
            <p:cNvPicPr>
              <a:picLocks noChangeAspect="1"/>
            </p:cNvPicPr>
            <p:nvPr/>
          </p:nvPicPr>
          <p:blipFill>
            <a:blip r:embed="rId2">
              <a:alphaModFix amt="39000"/>
            </a:blip>
            <a:srcRect l="7481" r="7481"/>
            <a:stretch>
              <a:fillRect/>
            </a:stretch>
          </p:blipFill>
          <p:spPr>
            <a:xfrm>
              <a:off x="0" y="0"/>
              <a:ext cx="12677652" cy="14908505"/>
            </a:xfrm>
            <a:prstGeom prst="rect">
              <a:avLst/>
            </a:prstGeom>
          </p:spPr>
        </p:pic>
      </p:grpSp>
      <p:grpSp>
        <p:nvGrpSpPr>
          <p:cNvPr id="4" name="Group 4"/>
          <p:cNvGrpSpPr/>
          <p:nvPr/>
        </p:nvGrpSpPr>
        <p:grpSpPr>
          <a:xfrm>
            <a:off x="3865842" y="-7908469"/>
            <a:ext cx="9710401" cy="97104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6" name="TextBox 6"/>
            <p:cNvSpPr txBox="1"/>
            <p:nvPr/>
          </p:nvSpPr>
          <p:spPr>
            <a:xfrm>
              <a:off x="76200" y="0"/>
              <a:ext cx="660400" cy="736600"/>
            </a:xfrm>
            <a:prstGeom prst="rect">
              <a:avLst/>
            </a:prstGeom>
          </p:spPr>
          <p:txBody>
            <a:bodyPr lIns="50800" tIns="50800" rIns="50800" bIns="50800" rtlCol="0" anchor="ctr"/>
            <a:lstStyle/>
            <a:p>
              <a:pPr algn="ctr">
                <a:lnSpc>
                  <a:spcPts val="3731"/>
                </a:lnSpc>
              </a:pPr>
              <a:endParaRPr/>
            </a:p>
          </p:txBody>
        </p:sp>
      </p:grpSp>
      <p:sp>
        <p:nvSpPr>
          <p:cNvPr id="7" name="TextBox 7"/>
          <p:cNvSpPr txBox="1"/>
          <p:nvPr/>
        </p:nvSpPr>
        <p:spPr>
          <a:xfrm>
            <a:off x="7962364" y="527052"/>
            <a:ext cx="8382234" cy="959878"/>
          </a:xfrm>
          <a:prstGeom prst="rect">
            <a:avLst/>
          </a:prstGeom>
        </p:spPr>
        <p:txBody>
          <a:bodyPr lIns="0" tIns="0" rIns="0" bIns="0" rtlCol="0" anchor="t">
            <a:spAutoFit/>
          </a:bodyPr>
          <a:lstStyle/>
          <a:p>
            <a:pPr algn="l">
              <a:lnSpc>
                <a:spcPts val="7468"/>
              </a:lnSpc>
              <a:spcBef>
                <a:spcPct val="0"/>
              </a:spcBef>
            </a:pPr>
            <a:r>
              <a:rPr lang="en-US" sz="5334" b="1">
                <a:solidFill>
                  <a:srgbClr val="FFFFFF"/>
                </a:solidFill>
                <a:latin typeface="Poppins Bold"/>
                <a:ea typeface="Poppins Bold"/>
                <a:cs typeface="Poppins Bold"/>
                <a:sym typeface="Poppins Bold"/>
              </a:rPr>
              <a:t>TABLE  OF CONTENT</a:t>
            </a:r>
          </a:p>
        </p:txBody>
      </p:sp>
      <p:sp>
        <p:nvSpPr>
          <p:cNvPr id="8" name="TextBox 8"/>
          <p:cNvSpPr txBox="1"/>
          <p:nvPr/>
        </p:nvSpPr>
        <p:spPr>
          <a:xfrm>
            <a:off x="7962364" y="9182100"/>
            <a:ext cx="7267934" cy="475698"/>
          </a:xfrm>
          <a:prstGeom prst="rect">
            <a:avLst/>
          </a:prstGeom>
        </p:spPr>
        <p:txBody>
          <a:bodyPr lIns="0" tIns="0" rIns="0" bIns="0" rtlCol="0" anchor="t">
            <a:spAutoFit/>
          </a:bodyPr>
          <a:lstStyle/>
          <a:p>
            <a:pPr algn="l">
              <a:lnSpc>
                <a:spcPts val="3701"/>
              </a:lnSpc>
              <a:spcBef>
                <a:spcPct val="0"/>
              </a:spcBef>
            </a:pPr>
            <a:r>
              <a:rPr lang="en-US" sz="2644">
                <a:solidFill>
                  <a:srgbClr val="FFFFFF"/>
                </a:solidFill>
                <a:latin typeface="Poppins"/>
                <a:ea typeface="Poppins"/>
                <a:cs typeface="Poppins"/>
                <a:sym typeface="Poppins"/>
              </a:rPr>
              <a:t>oasis.for.marketing@gmail.com</a:t>
            </a:r>
          </a:p>
        </p:txBody>
      </p:sp>
      <p:grpSp>
        <p:nvGrpSpPr>
          <p:cNvPr id="9" name="Group 9"/>
          <p:cNvGrpSpPr/>
          <p:nvPr/>
        </p:nvGrpSpPr>
        <p:grpSpPr>
          <a:xfrm>
            <a:off x="12162972" y="7637828"/>
            <a:ext cx="9710401" cy="971040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11" name="TextBox 11"/>
            <p:cNvSpPr txBox="1"/>
            <p:nvPr/>
          </p:nvSpPr>
          <p:spPr>
            <a:xfrm>
              <a:off x="76200" y="0"/>
              <a:ext cx="660400" cy="736600"/>
            </a:xfrm>
            <a:prstGeom prst="rect">
              <a:avLst/>
            </a:prstGeom>
          </p:spPr>
          <p:txBody>
            <a:bodyPr lIns="50800" tIns="50800" rIns="50800" bIns="50800" rtlCol="0" anchor="ctr"/>
            <a:lstStyle/>
            <a:p>
              <a:pPr algn="ctr">
                <a:lnSpc>
                  <a:spcPts val="3731"/>
                </a:lnSpc>
              </a:pPr>
              <a:endParaRPr/>
            </a:p>
          </p:txBody>
        </p:sp>
      </p:grpSp>
      <p:sp>
        <p:nvSpPr>
          <p:cNvPr id="12" name="TextBox 12"/>
          <p:cNvSpPr txBox="1"/>
          <p:nvPr/>
        </p:nvSpPr>
        <p:spPr>
          <a:xfrm>
            <a:off x="7808381" y="2544279"/>
            <a:ext cx="3787950" cy="659364"/>
          </a:xfrm>
          <a:prstGeom prst="rect">
            <a:avLst/>
          </a:prstGeom>
        </p:spPr>
        <p:txBody>
          <a:bodyPr lIns="0" tIns="0" rIns="0" bIns="0" rtlCol="0" anchor="t">
            <a:spAutoFit/>
          </a:bodyPr>
          <a:lstStyle/>
          <a:p>
            <a:pPr marL="791442" lvl="1" indent="-395721" algn="l">
              <a:lnSpc>
                <a:spcPts val="5132"/>
              </a:lnSpc>
              <a:buFont typeface="Arial"/>
              <a:buChar char="•"/>
            </a:pPr>
            <a:r>
              <a:rPr lang="en-US" sz="3665">
                <a:solidFill>
                  <a:srgbClr val="FFFFFF"/>
                </a:solidFill>
                <a:latin typeface="Poppins"/>
                <a:ea typeface="Poppins"/>
                <a:cs typeface="Poppins"/>
                <a:sym typeface="Poppins"/>
              </a:rPr>
              <a:t>Our Team</a:t>
            </a:r>
          </a:p>
        </p:txBody>
      </p:sp>
      <p:sp>
        <p:nvSpPr>
          <p:cNvPr id="13" name="TextBox 13"/>
          <p:cNvSpPr txBox="1"/>
          <p:nvPr/>
        </p:nvSpPr>
        <p:spPr>
          <a:xfrm>
            <a:off x="7817815" y="5699097"/>
            <a:ext cx="3778516" cy="659364"/>
          </a:xfrm>
          <a:prstGeom prst="rect">
            <a:avLst/>
          </a:prstGeom>
        </p:spPr>
        <p:txBody>
          <a:bodyPr lIns="0" tIns="0" rIns="0" bIns="0" rtlCol="0" anchor="t">
            <a:spAutoFit/>
          </a:bodyPr>
          <a:lstStyle/>
          <a:p>
            <a:pPr marL="791442" lvl="1" indent="-395721" algn="l">
              <a:lnSpc>
                <a:spcPts val="5132"/>
              </a:lnSpc>
              <a:buFont typeface="Arial"/>
              <a:buChar char="•"/>
            </a:pPr>
            <a:r>
              <a:rPr lang="en-US" sz="3665">
                <a:solidFill>
                  <a:srgbClr val="FFFFFF"/>
                </a:solidFill>
                <a:latin typeface="Poppins"/>
                <a:ea typeface="Poppins"/>
                <a:cs typeface="Poppins"/>
                <a:sym typeface="Poppins"/>
              </a:rPr>
              <a:t>Project Idea</a:t>
            </a:r>
          </a:p>
        </p:txBody>
      </p:sp>
      <p:sp>
        <p:nvSpPr>
          <p:cNvPr id="14" name="TextBox 14"/>
          <p:cNvSpPr txBox="1"/>
          <p:nvPr/>
        </p:nvSpPr>
        <p:spPr>
          <a:xfrm>
            <a:off x="12680483" y="5527046"/>
            <a:ext cx="3062405" cy="659232"/>
          </a:xfrm>
          <a:prstGeom prst="rect">
            <a:avLst/>
          </a:prstGeom>
        </p:spPr>
        <p:txBody>
          <a:bodyPr lIns="0" tIns="0" rIns="0" bIns="0" rtlCol="0" anchor="t">
            <a:spAutoFit/>
          </a:bodyPr>
          <a:lstStyle/>
          <a:p>
            <a:pPr marL="791442" lvl="1" indent="-395721" algn="l">
              <a:lnSpc>
                <a:spcPts val="5132"/>
              </a:lnSpc>
              <a:buFont typeface="Arial"/>
              <a:buChar char="•"/>
            </a:pPr>
            <a:r>
              <a:rPr lang="en-US" sz="3665">
                <a:solidFill>
                  <a:srgbClr val="FFFFFF"/>
                </a:solidFill>
                <a:latin typeface="Poppins"/>
                <a:ea typeface="Poppins"/>
                <a:cs typeface="Poppins"/>
                <a:sym typeface="Poppins"/>
              </a:rPr>
              <a:t>Ending</a:t>
            </a:r>
          </a:p>
        </p:txBody>
      </p:sp>
      <p:sp>
        <p:nvSpPr>
          <p:cNvPr id="15" name="TextBox 15"/>
          <p:cNvSpPr txBox="1"/>
          <p:nvPr/>
        </p:nvSpPr>
        <p:spPr>
          <a:xfrm>
            <a:off x="7817815" y="4905782"/>
            <a:ext cx="4194887" cy="659364"/>
          </a:xfrm>
          <a:prstGeom prst="rect">
            <a:avLst/>
          </a:prstGeom>
        </p:spPr>
        <p:txBody>
          <a:bodyPr lIns="0" tIns="0" rIns="0" bIns="0" rtlCol="0" anchor="t">
            <a:spAutoFit/>
          </a:bodyPr>
          <a:lstStyle/>
          <a:p>
            <a:pPr marL="791442" lvl="1" indent="-395721" algn="l">
              <a:lnSpc>
                <a:spcPts val="5132"/>
              </a:lnSpc>
              <a:buFont typeface="Arial"/>
              <a:buChar char="•"/>
            </a:pPr>
            <a:r>
              <a:rPr lang="en-US" sz="3665">
                <a:solidFill>
                  <a:srgbClr val="FFFFFF"/>
                </a:solidFill>
                <a:latin typeface="Poppins"/>
                <a:ea typeface="Poppins"/>
                <a:cs typeface="Poppins"/>
                <a:sym typeface="Poppins"/>
              </a:rPr>
              <a:t>Story</a:t>
            </a:r>
          </a:p>
        </p:txBody>
      </p:sp>
      <p:sp>
        <p:nvSpPr>
          <p:cNvPr id="16" name="TextBox 16"/>
          <p:cNvSpPr txBox="1"/>
          <p:nvPr/>
        </p:nvSpPr>
        <p:spPr>
          <a:xfrm>
            <a:off x="12680483" y="4730911"/>
            <a:ext cx="4578817" cy="659364"/>
          </a:xfrm>
          <a:prstGeom prst="rect">
            <a:avLst/>
          </a:prstGeom>
        </p:spPr>
        <p:txBody>
          <a:bodyPr lIns="0" tIns="0" rIns="0" bIns="0" rtlCol="0" anchor="t">
            <a:spAutoFit/>
          </a:bodyPr>
          <a:lstStyle/>
          <a:p>
            <a:pPr marL="791442" lvl="1" indent="-395721" algn="l">
              <a:lnSpc>
                <a:spcPts val="5132"/>
              </a:lnSpc>
              <a:buFont typeface="Arial"/>
              <a:buChar char="•"/>
            </a:pPr>
            <a:r>
              <a:rPr lang="en-US" sz="3665">
                <a:solidFill>
                  <a:srgbClr val="FFFFFF"/>
                </a:solidFill>
                <a:latin typeface="Poppins"/>
                <a:ea typeface="Poppins"/>
                <a:cs typeface="Poppins"/>
                <a:sym typeface="Poppins"/>
              </a:rPr>
              <a:t>Online channels</a:t>
            </a:r>
          </a:p>
        </p:txBody>
      </p:sp>
      <p:sp>
        <p:nvSpPr>
          <p:cNvPr id="17" name="TextBox 17"/>
          <p:cNvSpPr txBox="1"/>
          <p:nvPr/>
        </p:nvSpPr>
        <p:spPr>
          <a:xfrm>
            <a:off x="12680483" y="3389230"/>
            <a:ext cx="5607517" cy="1307064"/>
          </a:xfrm>
          <a:prstGeom prst="rect">
            <a:avLst/>
          </a:prstGeom>
        </p:spPr>
        <p:txBody>
          <a:bodyPr lIns="0" tIns="0" rIns="0" bIns="0" rtlCol="0" anchor="t">
            <a:spAutoFit/>
          </a:bodyPr>
          <a:lstStyle/>
          <a:p>
            <a:pPr marL="791442" lvl="1" indent="-395721" algn="l">
              <a:lnSpc>
                <a:spcPts val="5132"/>
              </a:lnSpc>
              <a:buFont typeface="Arial"/>
              <a:buChar char="•"/>
            </a:pPr>
            <a:r>
              <a:rPr lang="en-US" sz="3665">
                <a:solidFill>
                  <a:srgbClr val="FFFFFF"/>
                </a:solidFill>
                <a:latin typeface="Poppins"/>
                <a:ea typeface="Poppins"/>
                <a:cs typeface="Poppins"/>
                <a:sym typeface="Poppins"/>
              </a:rPr>
              <a:t>Our campaign objectives</a:t>
            </a:r>
          </a:p>
        </p:txBody>
      </p:sp>
      <p:sp>
        <p:nvSpPr>
          <p:cNvPr id="18" name="TextBox 18"/>
          <p:cNvSpPr txBox="1"/>
          <p:nvPr/>
        </p:nvSpPr>
        <p:spPr>
          <a:xfrm>
            <a:off x="7808381" y="4128697"/>
            <a:ext cx="3511712" cy="659364"/>
          </a:xfrm>
          <a:prstGeom prst="rect">
            <a:avLst/>
          </a:prstGeom>
        </p:spPr>
        <p:txBody>
          <a:bodyPr lIns="0" tIns="0" rIns="0" bIns="0" rtlCol="0" anchor="t">
            <a:spAutoFit/>
          </a:bodyPr>
          <a:lstStyle/>
          <a:p>
            <a:pPr marL="791442" lvl="1" indent="-395721" algn="l">
              <a:lnSpc>
                <a:spcPts val="5132"/>
              </a:lnSpc>
              <a:buFont typeface="Arial"/>
              <a:buChar char="•"/>
            </a:pPr>
            <a:r>
              <a:rPr lang="en-US" sz="3665">
                <a:solidFill>
                  <a:srgbClr val="FFFFFF"/>
                </a:solidFill>
                <a:latin typeface="Poppins"/>
                <a:ea typeface="Poppins"/>
                <a:cs typeface="Poppins"/>
                <a:sym typeface="Poppins"/>
              </a:rPr>
              <a:t>Vision</a:t>
            </a:r>
          </a:p>
        </p:txBody>
      </p:sp>
      <p:sp>
        <p:nvSpPr>
          <p:cNvPr id="19" name="TextBox 19"/>
          <p:cNvSpPr txBox="1"/>
          <p:nvPr/>
        </p:nvSpPr>
        <p:spPr>
          <a:xfrm>
            <a:off x="7808381" y="3338085"/>
            <a:ext cx="4213755" cy="659364"/>
          </a:xfrm>
          <a:prstGeom prst="rect">
            <a:avLst/>
          </a:prstGeom>
        </p:spPr>
        <p:txBody>
          <a:bodyPr lIns="0" tIns="0" rIns="0" bIns="0" rtlCol="0" anchor="t">
            <a:spAutoFit/>
          </a:bodyPr>
          <a:lstStyle/>
          <a:p>
            <a:pPr marL="791442" lvl="1" indent="-395721" algn="l">
              <a:lnSpc>
                <a:spcPts val="5132"/>
              </a:lnSpc>
              <a:buFont typeface="Arial"/>
              <a:buChar char="•"/>
            </a:pPr>
            <a:r>
              <a:rPr lang="en-US" sz="3665">
                <a:solidFill>
                  <a:srgbClr val="FFFFFF"/>
                </a:solidFill>
                <a:latin typeface="Poppins"/>
                <a:ea typeface="Poppins"/>
                <a:cs typeface="Poppins"/>
                <a:sym typeface="Poppins"/>
              </a:rPr>
              <a:t>Mission</a:t>
            </a:r>
          </a:p>
        </p:txBody>
      </p:sp>
      <p:sp>
        <p:nvSpPr>
          <p:cNvPr id="20" name="TextBox 20"/>
          <p:cNvSpPr txBox="1"/>
          <p:nvPr/>
        </p:nvSpPr>
        <p:spPr>
          <a:xfrm>
            <a:off x="12680483" y="2624304"/>
            <a:ext cx="4102099" cy="659364"/>
          </a:xfrm>
          <a:prstGeom prst="rect">
            <a:avLst/>
          </a:prstGeom>
        </p:spPr>
        <p:txBody>
          <a:bodyPr lIns="0" tIns="0" rIns="0" bIns="0" rtlCol="0" anchor="t">
            <a:spAutoFit/>
          </a:bodyPr>
          <a:lstStyle/>
          <a:p>
            <a:pPr marL="791442" lvl="1" indent="-395721" algn="l">
              <a:lnSpc>
                <a:spcPts val="5132"/>
              </a:lnSpc>
              <a:buFont typeface="Arial"/>
              <a:buChar char="•"/>
            </a:pPr>
            <a:r>
              <a:rPr lang="en-US" sz="3665">
                <a:solidFill>
                  <a:srgbClr val="FFFFFF"/>
                </a:solidFill>
                <a:latin typeface="Poppins"/>
                <a:ea typeface="Poppins"/>
                <a:cs typeface="Poppins"/>
                <a:sym typeface="Poppins"/>
              </a:rPr>
              <a:t>Our services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65099" y="-7825401"/>
            <a:ext cx="10450646" cy="11185437"/>
            <a:chOff x="0" y="0"/>
            <a:chExt cx="812800" cy="869948"/>
          </a:xfrm>
        </p:grpSpPr>
        <p:sp>
          <p:nvSpPr>
            <p:cNvPr id="3" name="Freeform 3"/>
            <p:cNvSpPr/>
            <p:nvPr/>
          </p:nvSpPr>
          <p:spPr>
            <a:xfrm>
              <a:off x="0" y="0"/>
              <a:ext cx="812800" cy="869948"/>
            </a:xfrm>
            <a:custGeom>
              <a:avLst/>
              <a:gdLst/>
              <a:ahLst/>
              <a:cxnLst/>
              <a:rect l="l" t="t" r="r" b="b"/>
              <a:pathLst>
                <a:path w="812800" h="869948">
                  <a:moveTo>
                    <a:pt x="406400" y="0"/>
                  </a:moveTo>
                  <a:cubicBezTo>
                    <a:pt x="181951" y="0"/>
                    <a:pt x="0" y="194745"/>
                    <a:pt x="0" y="434974"/>
                  </a:cubicBezTo>
                  <a:cubicBezTo>
                    <a:pt x="0" y="675204"/>
                    <a:pt x="181951" y="869948"/>
                    <a:pt x="406400" y="869948"/>
                  </a:cubicBezTo>
                  <a:cubicBezTo>
                    <a:pt x="630849" y="869948"/>
                    <a:pt x="812800" y="675204"/>
                    <a:pt x="812800" y="434974"/>
                  </a:cubicBezTo>
                  <a:cubicBezTo>
                    <a:pt x="812800" y="194745"/>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4" name="TextBox 4"/>
            <p:cNvSpPr txBox="1"/>
            <p:nvPr/>
          </p:nvSpPr>
          <p:spPr>
            <a:xfrm>
              <a:off x="76200" y="5358"/>
              <a:ext cx="660400" cy="783033"/>
            </a:xfrm>
            <a:prstGeom prst="rect">
              <a:avLst/>
            </a:prstGeom>
          </p:spPr>
          <p:txBody>
            <a:bodyPr lIns="50800" tIns="50800" rIns="50800" bIns="50800" rtlCol="0" anchor="ctr"/>
            <a:lstStyle/>
            <a:p>
              <a:pPr algn="ctr">
                <a:lnSpc>
                  <a:spcPts val="3591"/>
                </a:lnSpc>
              </a:pPr>
              <a:endParaRPr/>
            </a:p>
          </p:txBody>
        </p:sp>
      </p:grpSp>
      <p:grpSp>
        <p:nvGrpSpPr>
          <p:cNvPr id="5" name="Group 5"/>
          <p:cNvGrpSpPr/>
          <p:nvPr/>
        </p:nvGrpSpPr>
        <p:grpSpPr>
          <a:xfrm>
            <a:off x="-562656" y="-8048910"/>
            <a:ext cx="10450646" cy="11185437"/>
            <a:chOff x="0" y="0"/>
            <a:chExt cx="812800" cy="869948"/>
          </a:xfrm>
        </p:grpSpPr>
        <p:sp>
          <p:nvSpPr>
            <p:cNvPr id="6" name="Freeform 6"/>
            <p:cNvSpPr/>
            <p:nvPr/>
          </p:nvSpPr>
          <p:spPr>
            <a:xfrm>
              <a:off x="0" y="0"/>
              <a:ext cx="812800" cy="869948"/>
            </a:xfrm>
            <a:custGeom>
              <a:avLst/>
              <a:gdLst/>
              <a:ahLst/>
              <a:cxnLst/>
              <a:rect l="l" t="t" r="r" b="b"/>
              <a:pathLst>
                <a:path w="812800" h="869948">
                  <a:moveTo>
                    <a:pt x="406400" y="0"/>
                  </a:moveTo>
                  <a:cubicBezTo>
                    <a:pt x="181951" y="0"/>
                    <a:pt x="0" y="194745"/>
                    <a:pt x="0" y="434974"/>
                  </a:cubicBezTo>
                  <a:cubicBezTo>
                    <a:pt x="0" y="675204"/>
                    <a:pt x="181951" y="869948"/>
                    <a:pt x="406400" y="869948"/>
                  </a:cubicBezTo>
                  <a:cubicBezTo>
                    <a:pt x="630849" y="869948"/>
                    <a:pt x="812800" y="675204"/>
                    <a:pt x="812800" y="434974"/>
                  </a:cubicBezTo>
                  <a:cubicBezTo>
                    <a:pt x="812800" y="194745"/>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7" name="TextBox 7"/>
            <p:cNvSpPr txBox="1"/>
            <p:nvPr/>
          </p:nvSpPr>
          <p:spPr>
            <a:xfrm>
              <a:off x="76200" y="5358"/>
              <a:ext cx="660400" cy="783033"/>
            </a:xfrm>
            <a:prstGeom prst="rect">
              <a:avLst/>
            </a:prstGeom>
          </p:spPr>
          <p:txBody>
            <a:bodyPr lIns="50800" tIns="50800" rIns="50800" bIns="50800" rtlCol="0" anchor="ctr"/>
            <a:lstStyle/>
            <a:p>
              <a:pPr algn="ctr">
                <a:lnSpc>
                  <a:spcPts val="3591"/>
                </a:lnSpc>
              </a:pPr>
              <a:endParaRPr/>
            </a:p>
          </p:txBody>
        </p:sp>
      </p:grpSp>
      <p:sp>
        <p:nvSpPr>
          <p:cNvPr id="8" name="Freeform 8"/>
          <p:cNvSpPr/>
          <p:nvPr/>
        </p:nvSpPr>
        <p:spPr>
          <a:xfrm rot="4387998">
            <a:off x="-2094614" y="4316302"/>
            <a:ext cx="2990894" cy="2990894"/>
          </a:xfrm>
          <a:custGeom>
            <a:avLst/>
            <a:gdLst/>
            <a:ahLst/>
            <a:cxnLst/>
            <a:rect l="l" t="t" r="r" b="b"/>
            <a:pathLst>
              <a:path w="2990894" h="2990894">
                <a:moveTo>
                  <a:pt x="0" y="0"/>
                </a:moveTo>
                <a:lnTo>
                  <a:pt x="2990894" y="0"/>
                </a:lnTo>
                <a:lnTo>
                  <a:pt x="2990894" y="2990895"/>
                </a:lnTo>
                <a:lnTo>
                  <a:pt x="0" y="29908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144595">
            <a:off x="3876407" y="9522466"/>
            <a:ext cx="2990894" cy="2990894"/>
          </a:xfrm>
          <a:custGeom>
            <a:avLst/>
            <a:gdLst/>
            <a:ahLst/>
            <a:cxnLst/>
            <a:rect l="l" t="t" r="r" b="b"/>
            <a:pathLst>
              <a:path w="2990894" h="2990894">
                <a:moveTo>
                  <a:pt x="0" y="0"/>
                </a:moveTo>
                <a:lnTo>
                  <a:pt x="2990894" y="0"/>
                </a:lnTo>
                <a:lnTo>
                  <a:pt x="2990894" y="2990894"/>
                </a:lnTo>
                <a:lnTo>
                  <a:pt x="0" y="29908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0121545" y="1794827"/>
            <a:ext cx="7137755" cy="7137755"/>
          </a:xfrm>
          <a:custGeom>
            <a:avLst/>
            <a:gdLst/>
            <a:ahLst/>
            <a:cxnLst/>
            <a:rect l="l" t="t" r="r" b="b"/>
            <a:pathLst>
              <a:path w="7137755" h="7137755">
                <a:moveTo>
                  <a:pt x="0" y="0"/>
                </a:moveTo>
                <a:lnTo>
                  <a:pt x="7137755" y="0"/>
                </a:lnTo>
                <a:lnTo>
                  <a:pt x="7137755" y="7137756"/>
                </a:lnTo>
                <a:lnTo>
                  <a:pt x="0" y="7137756"/>
                </a:lnTo>
                <a:lnTo>
                  <a:pt x="0" y="0"/>
                </a:lnTo>
                <a:close/>
              </a:path>
            </a:pathLst>
          </a:custGeom>
          <a:blipFill>
            <a:blip r:embed="rId4"/>
            <a:stretch>
              <a:fillRect/>
            </a:stretch>
          </a:blipFill>
        </p:spPr>
      </p:sp>
      <p:sp>
        <p:nvSpPr>
          <p:cNvPr id="11" name="Freeform 11"/>
          <p:cNvSpPr/>
          <p:nvPr/>
        </p:nvSpPr>
        <p:spPr>
          <a:xfrm>
            <a:off x="775825" y="2401736"/>
            <a:ext cx="6892357" cy="6892357"/>
          </a:xfrm>
          <a:custGeom>
            <a:avLst/>
            <a:gdLst/>
            <a:ahLst/>
            <a:cxnLst/>
            <a:rect l="l" t="t" r="r" b="b"/>
            <a:pathLst>
              <a:path w="6892357" h="6892357">
                <a:moveTo>
                  <a:pt x="0" y="0"/>
                </a:moveTo>
                <a:lnTo>
                  <a:pt x="6892357" y="0"/>
                </a:lnTo>
                <a:lnTo>
                  <a:pt x="6892357" y="6892357"/>
                </a:lnTo>
                <a:lnTo>
                  <a:pt x="0" y="6892357"/>
                </a:lnTo>
                <a:lnTo>
                  <a:pt x="0" y="0"/>
                </a:lnTo>
                <a:close/>
              </a:path>
            </a:pathLst>
          </a:custGeom>
          <a:blipFill>
            <a:blip r:embed="rId5"/>
            <a:stretch>
              <a:fillRect/>
            </a:stretch>
          </a:blipFill>
        </p:spPr>
      </p:sp>
      <p:sp>
        <p:nvSpPr>
          <p:cNvPr id="12" name="TextBox 12"/>
          <p:cNvSpPr txBox="1"/>
          <p:nvPr/>
        </p:nvSpPr>
        <p:spPr>
          <a:xfrm>
            <a:off x="5371854" y="2137776"/>
            <a:ext cx="7394154" cy="1222260"/>
          </a:xfrm>
          <a:prstGeom prst="rect">
            <a:avLst/>
          </a:prstGeom>
        </p:spPr>
        <p:txBody>
          <a:bodyPr lIns="0" tIns="0" rIns="0" bIns="0" rtlCol="0" anchor="t">
            <a:spAutoFit/>
          </a:bodyPr>
          <a:lstStyle/>
          <a:p>
            <a:pPr algn="l">
              <a:lnSpc>
                <a:spcPts val="9503"/>
              </a:lnSpc>
              <a:spcBef>
                <a:spcPct val="0"/>
              </a:spcBef>
            </a:pPr>
            <a:r>
              <a:rPr lang="en-US" sz="6788" b="1">
                <a:solidFill>
                  <a:srgbClr val="000000"/>
                </a:solidFill>
                <a:latin typeface="Poppins Bold"/>
                <a:ea typeface="Poppins Bold"/>
                <a:cs typeface="Poppins Bold"/>
                <a:sym typeface="Poppins Bold"/>
              </a:rPr>
              <a:t>DESIGNS (LOGO)</a:t>
            </a:r>
          </a:p>
        </p:txBody>
      </p:sp>
      <p:sp>
        <p:nvSpPr>
          <p:cNvPr id="13" name="TextBox 13"/>
          <p:cNvSpPr txBox="1"/>
          <p:nvPr/>
        </p:nvSpPr>
        <p:spPr>
          <a:xfrm>
            <a:off x="3021678" y="876300"/>
            <a:ext cx="8504513" cy="918527"/>
          </a:xfrm>
          <a:prstGeom prst="rect">
            <a:avLst/>
          </a:prstGeom>
        </p:spPr>
        <p:txBody>
          <a:bodyPr lIns="0" tIns="0" rIns="0" bIns="0" rtlCol="0" anchor="t">
            <a:spAutoFit/>
          </a:bodyPr>
          <a:lstStyle/>
          <a:p>
            <a:pPr algn="l">
              <a:lnSpc>
                <a:spcPts val="7122"/>
              </a:lnSpc>
              <a:spcBef>
                <a:spcPct val="0"/>
              </a:spcBef>
            </a:pPr>
            <a:r>
              <a:rPr lang="en-US" sz="5087" b="1">
                <a:solidFill>
                  <a:srgbClr val="FFFFFF"/>
                </a:solidFill>
                <a:latin typeface="Poppins Bold"/>
                <a:ea typeface="Poppins Bold"/>
                <a:cs typeface="Poppins Bold"/>
                <a:sym typeface="Poppins Bold"/>
              </a:rPr>
              <a:t>IDENTITY: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2656" y="-8048910"/>
            <a:ext cx="10450646" cy="10984240"/>
            <a:chOff x="0" y="0"/>
            <a:chExt cx="812800" cy="854300"/>
          </a:xfrm>
        </p:grpSpPr>
        <p:sp>
          <p:nvSpPr>
            <p:cNvPr id="3" name="Freeform 3"/>
            <p:cNvSpPr/>
            <p:nvPr/>
          </p:nvSpPr>
          <p:spPr>
            <a:xfrm>
              <a:off x="0" y="0"/>
              <a:ext cx="812800" cy="854300"/>
            </a:xfrm>
            <a:custGeom>
              <a:avLst/>
              <a:gdLst/>
              <a:ahLst/>
              <a:cxnLst/>
              <a:rect l="l" t="t" r="r" b="b"/>
              <a:pathLst>
                <a:path w="812800" h="854300">
                  <a:moveTo>
                    <a:pt x="406400" y="0"/>
                  </a:moveTo>
                  <a:cubicBezTo>
                    <a:pt x="181951" y="0"/>
                    <a:pt x="0" y="191242"/>
                    <a:pt x="0" y="427150"/>
                  </a:cubicBezTo>
                  <a:cubicBezTo>
                    <a:pt x="0" y="663059"/>
                    <a:pt x="181951" y="854300"/>
                    <a:pt x="406400" y="854300"/>
                  </a:cubicBezTo>
                  <a:cubicBezTo>
                    <a:pt x="630849" y="854300"/>
                    <a:pt x="812800" y="663059"/>
                    <a:pt x="812800" y="427150"/>
                  </a:cubicBezTo>
                  <a:cubicBezTo>
                    <a:pt x="812800" y="191242"/>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4" name="TextBox 4"/>
            <p:cNvSpPr txBox="1"/>
            <p:nvPr/>
          </p:nvSpPr>
          <p:spPr>
            <a:xfrm>
              <a:off x="76200" y="3891"/>
              <a:ext cx="660400" cy="770319"/>
            </a:xfrm>
            <a:prstGeom prst="rect">
              <a:avLst/>
            </a:prstGeom>
          </p:spPr>
          <p:txBody>
            <a:bodyPr lIns="50800" tIns="50800" rIns="50800" bIns="50800" rtlCol="0" anchor="ctr"/>
            <a:lstStyle/>
            <a:p>
              <a:pPr algn="ctr">
                <a:lnSpc>
                  <a:spcPts val="3591"/>
                </a:lnSpc>
              </a:pPr>
              <a:endParaRPr/>
            </a:p>
          </p:txBody>
        </p:sp>
      </p:grpSp>
      <p:sp>
        <p:nvSpPr>
          <p:cNvPr id="5" name="Freeform 5"/>
          <p:cNvSpPr/>
          <p:nvPr/>
        </p:nvSpPr>
        <p:spPr>
          <a:xfrm rot="4387998">
            <a:off x="-2094614" y="4316302"/>
            <a:ext cx="2990894" cy="2990894"/>
          </a:xfrm>
          <a:custGeom>
            <a:avLst/>
            <a:gdLst/>
            <a:ahLst/>
            <a:cxnLst/>
            <a:rect l="l" t="t" r="r" b="b"/>
            <a:pathLst>
              <a:path w="2990894" h="2990894">
                <a:moveTo>
                  <a:pt x="0" y="0"/>
                </a:moveTo>
                <a:lnTo>
                  <a:pt x="2990894" y="0"/>
                </a:lnTo>
                <a:lnTo>
                  <a:pt x="2990894" y="2990895"/>
                </a:lnTo>
                <a:lnTo>
                  <a:pt x="0" y="29908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144595">
            <a:off x="3876407" y="9522466"/>
            <a:ext cx="2990894" cy="2990894"/>
          </a:xfrm>
          <a:custGeom>
            <a:avLst/>
            <a:gdLst/>
            <a:ahLst/>
            <a:cxnLst/>
            <a:rect l="l" t="t" r="r" b="b"/>
            <a:pathLst>
              <a:path w="2990894" h="2990894">
                <a:moveTo>
                  <a:pt x="0" y="0"/>
                </a:moveTo>
                <a:lnTo>
                  <a:pt x="2990894" y="0"/>
                </a:lnTo>
                <a:lnTo>
                  <a:pt x="2990894" y="2990894"/>
                </a:lnTo>
                <a:lnTo>
                  <a:pt x="0" y="29908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8163333" y="3199196"/>
            <a:ext cx="9537766" cy="5373717"/>
          </a:xfrm>
          <a:custGeom>
            <a:avLst/>
            <a:gdLst/>
            <a:ahLst/>
            <a:cxnLst/>
            <a:rect l="l" t="t" r="r" b="b"/>
            <a:pathLst>
              <a:path w="9537766" h="5373717">
                <a:moveTo>
                  <a:pt x="0" y="0"/>
                </a:moveTo>
                <a:lnTo>
                  <a:pt x="9537765" y="0"/>
                </a:lnTo>
                <a:lnTo>
                  <a:pt x="9537765" y="5373717"/>
                </a:lnTo>
                <a:lnTo>
                  <a:pt x="0" y="5373717"/>
                </a:lnTo>
                <a:lnTo>
                  <a:pt x="0" y="0"/>
                </a:lnTo>
                <a:close/>
              </a:path>
            </a:pathLst>
          </a:custGeom>
          <a:blipFill>
            <a:blip r:embed="rId4"/>
            <a:stretch>
              <a:fillRect/>
            </a:stretch>
          </a:blipFill>
        </p:spPr>
      </p:sp>
      <p:sp>
        <p:nvSpPr>
          <p:cNvPr id="8" name="Freeform 8"/>
          <p:cNvSpPr/>
          <p:nvPr/>
        </p:nvSpPr>
        <p:spPr>
          <a:xfrm>
            <a:off x="1624439" y="2935331"/>
            <a:ext cx="5304260" cy="5304260"/>
          </a:xfrm>
          <a:custGeom>
            <a:avLst/>
            <a:gdLst/>
            <a:ahLst/>
            <a:cxnLst/>
            <a:rect l="l" t="t" r="r" b="b"/>
            <a:pathLst>
              <a:path w="5304260" h="5304260">
                <a:moveTo>
                  <a:pt x="0" y="0"/>
                </a:moveTo>
                <a:lnTo>
                  <a:pt x="5304260" y="0"/>
                </a:lnTo>
                <a:lnTo>
                  <a:pt x="5304260" y="5304260"/>
                </a:lnTo>
                <a:lnTo>
                  <a:pt x="0" y="5304260"/>
                </a:lnTo>
                <a:lnTo>
                  <a:pt x="0" y="0"/>
                </a:lnTo>
                <a:close/>
              </a:path>
            </a:pathLst>
          </a:custGeom>
          <a:blipFill>
            <a:blip r:embed="rId5"/>
            <a:stretch>
              <a:fillRect/>
            </a:stretch>
          </a:blipFill>
        </p:spPr>
      </p:sp>
      <p:sp>
        <p:nvSpPr>
          <p:cNvPr id="9" name="TextBox 9"/>
          <p:cNvSpPr txBox="1"/>
          <p:nvPr/>
        </p:nvSpPr>
        <p:spPr>
          <a:xfrm>
            <a:off x="1916678" y="245153"/>
            <a:ext cx="6014359" cy="1813877"/>
          </a:xfrm>
          <a:prstGeom prst="rect">
            <a:avLst/>
          </a:prstGeom>
        </p:spPr>
        <p:txBody>
          <a:bodyPr lIns="0" tIns="0" rIns="0" bIns="0" rtlCol="0" anchor="t">
            <a:spAutoFit/>
          </a:bodyPr>
          <a:lstStyle/>
          <a:p>
            <a:pPr algn="l">
              <a:lnSpc>
                <a:spcPts val="7122"/>
              </a:lnSpc>
              <a:spcBef>
                <a:spcPct val="0"/>
              </a:spcBef>
            </a:pPr>
            <a:r>
              <a:rPr lang="en-US" sz="5087" b="1">
                <a:solidFill>
                  <a:srgbClr val="FFFFFF"/>
                </a:solidFill>
                <a:latin typeface="Poppins Bold"/>
                <a:ea typeface="Poppins Bold"/>
                <a:cs typeface="Poppins Bold"/>
                <a:sym typeface="Poppins Bold"/>
              </a:rPr>
              <a:t>DESIGNS (COVER PHOTO - FRAME)</a:t>
            </a:r>
          </a:p>
        </p:txBody>
      </p:sp>
      <p:sp>
        <p:nvSpPr>
          <p:cNvPr id="10" name="Freeform 10"/>
          <p:cNvSpPr/>
          <p:nvPr/>
        </p:nvSpPr>
        <p:spPr>
          <a:xfrm>
            <a:off x="16230227" y="320904"/>
            <a:ext cx="1738127" cy="1738127"/>
          </a:xfrm>
          <a:custGeom>
            <a:avLst/>
            <a:gdLst/>
            <a:ahLst/>
            <a:cxnLst/>
            <a:rect l="l" t="t" r="r" b="b"/>
            <a:pathLst>
              <a:path w="1738127" h="1738127">
                <a:moveTo>
                  <a:pt x="0" y="0"/>
                </a:moveTo>
                <a:lnTo>
                  <a:pt x="1738127" y="0"/>
                </a:lnTo>
                <a:lnTo>
                  <a:pt x="1738127" y="1738127"/>
                </a:lnTo>
                <a:lnTo>
                  <a:pt x="0" y="1738127"/>
                </a:lnTo>
                <a:lnTo>
                  <a:pt x="0" y="0"/>
                </a:lnTo>
                <a:close/>
              </a:path>
            </a:pathLst>
          </a:custGeom>
          <a:blipFill>
            <a:blip r:embed="rId6"/>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71243" y="2368464"/>
            <a:ext cx="5550072" cy="5550072"/>
          </a:xfrm>
          <a:custGeom>
            <a:avLst/>
            <a:gdLst/>
            <a:ahLst/>
            <a:cxnLst/>
            <a:rect l="l" t="t" r="r" b="b"/>
            <a:pathLst>
              <a:path w="5550072" h="5550072">
                <a:moveTo>
                  <a:pt x="0" y="0"/>
                </a:moveTo>
                <a:lnTo>
                  <a:pt x="5550071" y="0"/>
                </a:lnTo>
                <a:lnTo>
                  <a:pt x="5550071" y="5550072"/>
                </a:lnTo>
                <a:lnTo>
                  <a:pt x="0" y="5550072"/>
                </a:lnTo>
                <a:lnTo>
                  <a:pt x="0" y="0"/>
                </a:lnTo>
                <a:close/>
              </a:path>
            </a:pathLst>
          </a:custGeom>
          <a:blipFill>
            <a:blip r:embed="rId2"/>
            <a:stretch>
              <a:fillRect/>
            </a:stretch>
          </a:blipFill>
        </p:spPr>
      </p:sp>
      <p:sp>
        <p:nvSpPr>
          <p:cNvPr id="3" name="Freeform 3"/>
          <p:cNvSpPr/>
          <p:nvPr/>
        </p:nvSpPr>
        <p:spPr>
          <a:xfrm>
            <a:off x="6368964" y="2368464"/>
            <a:ext cx="5550072" cy="5550072"/>
          </a:xfrm>
          <a:custGeom>
            <a:avLst/>
            <a:gdLst/>
            <a:ahLst/>
            <a:cxnLst/>
            <a:rect l="l" t="t" r="r" b="b"/>
            <a:pathLst>
              <a:path w="5550072" h="5550072">
                <a:moveTo>
                  <a:pt x="0" y="0"/>
                </a:moveTo>
                <a:lnTo>
                  <a:pt x="5550072" y="0"/>
                </a:lnTo>
                <a:lnTo>
                  <a:pt x="5550072" y="5550072"/>
                </a:lnTo>
                <a:lnTo>
                  <a:pt x="0" y="5550072"/>
                </a:lnTo>
                <a:lnTo>
                  <a:pt x="0" y="0"/>
                </a:lnTo>
                <a:close/>
              </a:path>
            </a:pathLst>
          </a:custGeom>
          <a:blipFill>
            <a:blip r:embed="rId3"/>
            <a:stretch>
              <a:fillRect/>
            </a:stretch>
          </a:blipFill>
        </p:spPr>
      </p:sp>
      <p:sp>
        <p:nvSpPr>
          <p:cNvPr id="4" name="Freeform 4"/>
          <p:cNvSpPr/>
          <p:nvPr/>
        </p:nvSpPr>
        <p:spPr>
          <a:xfrm>
            <a:off x="12171351" y="2368464"/>
            <a:ext cx="5550072" cy="5550072"/>
          </a:xfrm>
          <a:custGeom>
            <a:avLst/>
            <a:gdLst/>
            <a:ahLst/>
            <a:cxnLst/>
            <a:rect l="l" t="t" r="r" b="b"/>
            <a:pathLst>
              <a:path w="5550072" h="5550072">
                <a:moveTo>
                  <a:pt x="0" y="0"/>
                </a:moveTo>
                <a:lnTo>
                  <a:pt x="5550071" y="0"/>
                </a:lnTo>
                <a:lnTo>
                  <a:pt x="5550071" y="5550072"/>
                </a:lnTo>
                <a:lnTo>
                  <a:pt x="0" y="5550072"/>
                </a:lnTo>
                <a:lnTo>
                  <a:pt x="0" y="0"/>
                </a:lnTo>
                <a:close/>
              </a:path>
            </a:pathLst>
          </a:custGeom>
          <a:blipFill>
            <a:blip r:embed="rId4"/>
            <a:stretch>
              <a:fillRect/>
            </a:stretch>
          </a:blipFill>
        </p:spPr>
      </p:sp>
      <p:sp>
        <p:nvSpPr>
          <p:cNvPr id="5" name="TextBox 5"/>
          <p:cNvSpPr txBox="1"/>
          <p:nvPr/>
        </p:nvSpPr>
        <p:spPr>
          <a:xfrm>
            <a:off x="9228104" y="4585337"/>
            <a:ext cx="87048" cy="458716"/>
          </a:xfrm>
          <a:prstGeom prst="rect">
            <a:avLst/>
          </a:prstGeom>
        </p:spPr>
        <p:txBody>
          <a:bodyPr lIns="0" tIns="0" rIns="0" bIns="0" rtlCol="0" anchor="t">
            <a:spAutoFit/>
          </a:bodyPr>
          <a:lstStyle/>
          <a:p>
            <a:pPr algn="ctr">
              <a:lnSpc>
                <a:spcPts val="3591"/>
              </a:lnSpc>
              <a:spcBef>
                <a:spcPct val="0"/>
              </a:spcBef>
            </a:pPr>
            <a:r>
              <a:rPr lang="en-US" sz="2565">
                <a:solidFill>
                  <a:srgbClr val="FFFFFF"/>
                </a:solidFill>
                <a:latin typeface="Poppins"/>
                <a:ea typeface="Poppins"/>
                <a:cs typeface="Poppins"/>
                <a:sym typeface="Poppins"/>
              </a:rPr>
              <a:t> </a:t>
            </a:r>
          </a:p>
        </p:txBody>
      </p:sp>
      <p:sp>
        <p:nvSpPr>
          <p:cNvPr id="6" name="Freeform 6"/>
          <p:cNvSpPr/>
          <p:nvPr/>
        </p:nvSpPr>
        <p:spPr>
          <a:xfrm rot="2992243" flipH="1" flipV="1">
            <a:off x="16664396" y="-1272502"/>
            <a:ext cx="3457837" cy="3457837"/>
          </a:xfrm>
          <a:custGeom>
            <a:avLst/>
            <a:gdLst/>
            <a:ahLst/>
            <a:cxnLst/>
            <a:rect l="l" t="t" r="r" b="b"/>
            <a:pathLst>
              <a:path w="3457837" h="3457837">
                <a:moveTo>
                  <a:pt x="3457837" y="3457837"/>
                </a:moveTo>
                <a:lnTo>
                  <a:pt x="0" y="3457837"/>
                </a:lnTo>
                <a:lnTo>
                  <a:pt x="0" y="0"/>
                </a:lnTo>
                <a:lnTo>
                  <a:pt x="3457837" y="0"/>
                </a:lnTo>
                <a:lnTo>
                  <a:pt x="3457837" y="345783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7900849" flipH="1" flipV="1">
            <a:off x="-1936280" y="8049284"/>
            <a:ext cx="2824192" cy="2824192"/>
          </a:xfrm>
          <a:custGeom>
            <a:avLst/>
            <a:gdLst/>
            <a:ahLst/>
            <a:cxnLst/>
            <a:rect l="l" t="t" r="r" b="b"/>
            <a:pathLst>
              <a:path w="2824192" h="2824192">
                <a:moveTo>
                  <a:pt x="2824192" y="2824193"/>
                </a:moveTo>
                <a:lnTo>
                  <a:pt x="0" y="2824193"/>
                </a:lnTo>
                <a:lnTo>
                  <a:pt x="0" y="0"/>
                </a:lnTo>
                <a:lnTo>
                  <a:pt x="2824192" y="0"/>
                </a:lnTo>
                <a:lnTo>
                  <a:pt x="2824192" y="2824193"/>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333824" y="159637"/>
            <a:ext cx="1738127" cy="1738127"/>
          </a:xfrm>
          <a:custGeom>
            <a:avLst/>
            <a:gdLst/>
            <a:ahLst/>
            <a:cxnLst/>
            <a:rect l="l" t="t" r="r" b="b"/>
            <a:pathLst>
              <a:path w="1738127" h="1738127">
                <a:moveTo>
                  <a:pt x="0" y="0"/>
                </a:moveTo>
                <a:lnTo>
                  <a:pt x="1738127" y="0"/>
                </a:lnTo>
                <a:lnTo>
                  <a:pt x="1738127" y="1738126"/>
                </a:lnTo>
                <a:lnTo>
                  <a:pt x="0" y="1738126"/>
                </a:lnTo>
                <a:lnTo>
                  <a:pt x="0" y="0"/>
                </a:lnTo>
                <a:close/>
              </a:path>
            </a:pathLst>
          </a:custGeom>
          <a:blipFill>
            <a:blip r:embed="rId7"/>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27227" y="1865574"/>
            <a:ext cx="6356958" cy="6356958"/>
          </a:xfrm>
          <a:custGeom>
            <a:avLst/>
            <a:gdLst/>
            <a:ahLst/>
            <a:cxnLst/>
            <a:rect l="l" t="t" r="r" b="b"/>
            <a:pathLst>
              <a:path w="6356958" h="6356958">
                <a:moveTo>
                  <a:pt x="0" y="0"/>
                </a:moveTo>
                <a:lnTo>
                  <a:pt x="6356959" y="0"/>
                </a:lnTo>
                <a:lnTo>
                  <a:pt x="6356959" y="6356959"/>
                </a:lnTo>
                <a:lnTo>
                  <a:pt x="0" y="6356959"/>
                </a:lnTo>
                <a:lnTo>
                  <a:pt x="0" y="0"/>
                </a:lnTo>
                <a:close/>
              </a:path>
            </a:pathLst>
          </a:custGeom>
          <a:blipFill>
            <a:blip r:embed="rId2"/>
            <a:stretch>
              <a:fillRect/>
            </a:stretch>
          </a:blipFill>
        </p:spPr>
      </p:sp>
      <p:grpSp>
        <p:nvGrpSpPr>
          <p:cNvPr id="3" name="Group 3"/>
          <p:cNvGrpSpPr/>
          <p:nvPr/>
        </p:nvGrpSpPr>
        <p:grpSpPr>
          <a:xfrm>
            <a:off x="8399848" y="1865574"/>
            <a:ext cx="8859452" cy="6356958"/>
            <a:chOff x="0" y="0"/>
            <a:chExt cx="2333354" cy="1674261"/>
          </a:xfrm>
        </p:grpSpPr>
        <p:sp>
          <p:nvSpPr>
            <p:cNvPr id="4" name="Freeform 4"/>
            <p:cNvSpPr/>
            <p:nvPr/>
          </p:nvSpPr>
          <p:spPr>
            <a:xfrm>
              <a:off x="0" y="0"/>
              <a:ext cx="2333354" cy="1674261"/>
            </a:xfrm>
            <a:custGeom>
              <a:avLst/>
              <a:gdLst/>
              <a:ahLst/>
              <a:cxnLst/>
              <a:rect l="l" t="t" r="r" b="b"/>
              <a:pathLst>
                <a:path w="2333354" h="1674261">
                  <a:moveTo>
                    <a:pt x="44567" y="0"/>
                  </a:moveTo>
                  <a:lnTo>
                    <a:pt x="2288787" y="0"/>
                  </a:lnTo>
                  <a:cubicBezTo>
                    <a:pt x="2313400" y="0"/>
                    <a:pt x="2333354" y="19953"/>
                    <a:pt x="2333354" y="44567"/>
                  </a:cubicBezTo>
                  <a:lnTo>
                    <a:pt x="2333354" y="1629694"/>
                  </a:lnTo>
                  <a:cubicBezTo>
                    <a:pt x="2333354" y="1654307"/>
                    <a:pt x="2313400" y="1674261"/>
                    <a:pt x="2288787" y="1674261"/>
                  </a:cubicBezTo>
                  <a:lnTo>
                    <a:pt x="44567" y="1674261"/>
                  </a:lnTo>
                  <a:cubicBezTo>
                    <a:pt x="19953" y="1674261"/>
                    <a:pt x="0" y="1654307"/>
                    <a:pt x="0" y="1629694"/>
                  </a:cubicBezTo>
                  <a:lnTo>
                    <a:pt x="0" y="44567"/>
                  </a:lnTo>
                  <a:cubicBezTo>
                    <a:pt x="0" y="19953"/>
                    <a:pt x="19953" y="0"/>
                    <a:pt x="44567" y="0"/>
                  </a:cubicBezTo>
                  <a:close/>
                </a:path>
              </a:pathLst>
            </a:custGeom>
            <a:solidFill>
              <a:srgbClr val="61325E"/>
            </a:solidFill>
          </p:spPr>
        </p:sp>
        <p:sp>
          <p:nvSpPr>
            <p:cNvPr id="5" name="TextBox 5"/>
            <p:cNvSpPr txBox="1"/>
            <p:nvPr/>
          </p:nvSpPr>
          <p:spPr>
            <a:xfrm>
              <a:off x="0" y="-76200"/>
              <a:ext cx="2333354" cy="1750461"/>
            </a:xfrm>
            <a:prstGeom prst="rect">
              <a:avLst/>
            </a:prstGeom>
          </p:spPr>
          <p:txBody>
            <a:bodyPr lIns="50800" tIns="50800" rIns="50800" bIns="50800" rtlCol="0" anchor="ctr"/>
            <a:lstStyle/>
            <a:p>
              <a:pPr algn="ctr">
                <a:lnSpc>
                  <a:spcPts val="3591"/>
                </a:lnSpc>
              </a:pPr>
              <a:endParaRPr/>
            </a:p>
          </p:txBody>
        </p:sp>
      </p:grpSp>
      <p:sp>
        <p:nvSpPr>
          <p:cNvPr id="6" name="TextBox 6"/>
          <p:cNvSpPr txBox="1"/>
          <p:nvPr/>
        </p:nvSpPr>
        <p:spPr>
          <a:xfrm>
            <a:off x="9228104" y="4585337"/>
            <a:ext cx="87048" cy="458716"/>
          </a:xfrm>
          <a:prstGeom prst="rect">
            <a:avLst/>
          </a:prstGeom>
        </p:spPr>
        <p:txBody>
          <a:bodyPr lIns="0" tIns="0" rIns="0" bIns="0" rtlCol="0" anchor="t">
            <a:spAutoFit/>
          </a:bodyPr>
          <a:lstStyle/>
          <a:p>
            <a:pPr algn="ctr">
              <a:lnSpc>
                <a:spcPts val="3591"/>
              </a:lnSpc>
              <a:spcBef>
                <a:spcPct val="0"/>
              </a:spcBef>
            </a:pPr>
            <a:r>
              <a:rPr lang="en-US" sz="2565">
                <a:solidFill>
                  <a:srgbClr val="FFFFFF"/>
                </a:solidFill>
                <a:latin typeface="Poppins"/>
                <a:ea typeface="Poppins"/>
                <a:cs typeface="Poppins"/>
                <a:sym typeface="Poppins"/>
              </a:rPr>
              <a:t> </a:t>
            </a:r>
          </a:p>
        </p:txBody>
      </p:sp>
      <p:sp>
        <p:nvSpPr>
          <p:cNvPr id="7" name="TextBox 7"/>
          <p:cNvSpPr txBox="1"/>
          <p:nvPr/>
        </p:nvSpPr>
        <p:spPr>
          <a:xfrm>
            <a:off x="9000471" y="2453690"/>
            <a:ext cx="7658207" cy="5081409"/>
          </a:xfrm>
          <a:prstGeom prst="rect">
            <a:avLst/>
          </a:prstGeom>
        </p:spPr>
        <p:txBody>
          <a:bodyPr lIns="0" tIns="0" rIns="0" bIns="0" rtlCol="0" anchor="t">
            <a:spAutoFit/>
          </a:bodyPr>
          <a:lstStyle/>
          <a:p>
            <a:pPr algn="r">
              <a:lnSpc>
                <a:spcPts val="2922"/>
              </a:lnSpc>
              <a:spcBef>
                <a:spcPct val="0"/>
              </a:spcBef>
            </a:pPr>
            <a:r>
              <a:rPr lang="en-US" sz="2087">
                <a:solidFill>
                  <a:srgbClr val="FFFFFF"/>
                </a:solidFill>
                <a:latin typeface="Poppins"/>
                <a:ea typeface="Poppins"/>
                <a:cs typeface="Poppins"/>
                <a:sym typeface="Poppins"/>
              </a:rPr>
              <a:t>🚀 </a:t>
            </a:r>
            <a:r>
              <a:rPr lang="ar-EG" sz="2087">
                <a:solidFill>
                  <a:srgbClr val="FFFFFF"/>
                </a:solidFill>
                <a:latin typeface="Poppins"/>
                <a:ea typeface="Poppins"/>
                <a:cs typeface="Poppins"/>
                <a:sym typeface="Poppins"/>
                <a:rtl/>
              </a:rPr>
              <a:t>نصائح لنجاح مشروعك في وقت قصير</a:t>
            </a:r>
            <a:r>
              <a:rPr lang="en-US" sz="2087">
                <a:solidFill>
                  <a:srgbClr val="FFFFFF"/>
                </a:solidFill>
                <a:latin typeface="Poppins"/>
                <a:ea typeface="Poppins"/>
                <a:cs typeface="Poppins"/>
                <a:sym typeface="Poppins"/>
              </a:rPr>
              <a:t>!</a:t>
            </a:r>
          </a:p>
          <a:p>
            <a:pPr algn="r" rtl="1">
              <a:lnSpc>
                <a:spcPts val="2922"/>
              </a:lnSpc>
              <a:spcBef>
                <a:spcPct val="0"/>
              </a:spcBef>
            </a:pPr>
            <a:endParaRPr lang="en-US" sz="2087">
              <a:solidFill>
                <a:srgbClr val="FFFFFF"/>
              </a:solidFill>
              <a:latin typeface="Poppins"/>
              <a:ea typeface="Poppins"/>
              <a:cs typeface="Poppins"/>
              <a:sym typeface="Poppins"/>
            </a:endParaRPr>
          </a:p>
          <a:p>
            <a:pPr algn="r" rtl="1">
              <a:lnSpc>
                <a:spcPts val="2922"/>
              </a:lnSpc>
              <a:spcBef>
                <a:spcPct val="0"/>
              </a:spcBef>
            </a:pPr>
            <a:r>
              <a:rPr lang="ar-EG" sz="2087">
                <a:solidFill>
                  <a:srgbClr val="FFFFFF"/>
                </a:solidFill>
                <a:latin typeface="Poppins"/>
                <a:ea typeface="Poppins"/>
                <a:cs typeface="Poppins"/>
                <a:sym typeface="Poppins"/>
                <a:rtl/>
              </a:rPr>
              <a:t>ا</a:t>
            </a:r>
            <a:r>
              <a:rPr lang="ar-EG" sz="2087" b="1">
                <a:solidFill>
                  <a:srgbClr val="FFFFFF"/>
                </a:solidFill>
                <a:latin typeface="Poppins Bold"/>
                <a:ea typeface="Poppins Bold"/>
                <a:cs typeface="Poppins Bold"/>
                <a:sym typeface="Poppins Bold"/>
                <a:rtl/>
              </a:rPr>
              <a:t>ستراتيجيات مبتكرة:</a:t>
            </a:r>
            <a:r>
              <a:rPr lang="ar-EG" sz="2087">
                <a:solidFill>
                  <a:srgbClr val="FFFFFF"/>
                </a:solidFill>
                <a:latin typeface="Poppins"/>
                <a:ea typeface="Poppins"/>
                <a:cs typeface="Poppins"/>
                <a:sym typeface="Poppins"/>
                <a:rtl/>
              </a:rPr>
              <a:t> ابتكر واستخدم أفكارًا جديدة لتحقيق أهداف مشروعك. ابحث عن طرق مبتكرة للوصول إلى جمهورك وتحقيق نجاحك.</a:t>
            </a:r>
          </a:p>
          <a:p>
            <a:pPr algn="r" rtl="1">
              <a:lnSpc>
                <a:spcPts val="2922"/>
              </a:lnSpc>
              <a:spcBef>
                <a:spcPct val="0"/>
              </a:spcBef>
            </a:pPr>
            <a:endParaRPr lang="ar-EG" sz="2087">
              <a:solidFill>
                <a:srgbClr val="FFFFFF"/>
              </a:solidFill>
              <a:latin typeface="Poppins"/>
              <a:ea typeface="Poppins"/>
              <a:cs typeface="Poppins"/>
              <a:sym typeface="Poppins"/>
              <a:rtl/>
            </a:endParaRPr>
          </a:p>
          <a:p>
            <a:pPr algn="r" rtl="1">
              <a:lnSpc>
                <a:spcPts val="2922"/>
              </a:lnSpc>
              <a:spcBef>
                <a:spcPct val="0"/>
              </a:spcBef>
            </a:pPr>
            <a:r>
              <a:rPr lang="ar-EG" sz="2087" b="1">
                <a:solidFill>
                  <a:srgbClr val="FFFFFF"/>
                </a:solidFill>
                <a:latin typeface="Poppins Bold"/>
                <a:ea typeface="Poppins Bold"/>
                <a:cs typeface="Poppins Bold"/>
                <a:sym typeface="Poppins Bold"/>
                <a:rtl/>
              </a:rPr>
              <a:t>حلول تسويقية رقمية: </a:t>
            </a:r>
            <a:r>
              <a:rPr lang="ar-EG" sz="2087">
                <a:solidFill>
                  <a:srgbClr val="FFFFFF"/>
                </a:solidFill>
                <a:latin typeface="Poppins"/>
                <a:ea typeface="Poppins"/>
                <a:cs typeface="Poppins"/>
                <a:sym typeface="Poppins"/>
                <a:rtl/>
              </a:rPr>
              <a:t>استفد من الأدوات والمنصات الرقمية لتسويق منتجاتك أو خدماتك. قم بإنشاء حملات إعلانية مستهدفة واستخدم وسائل التواصل الاجتماعي بفعالية.</a:t>
            </a:r>
          </a:p>
          <a:p>
            <a:pPr algn="r" rtl="1">
              <a:lnSpc>
                <a:spcPts val="2922"/>
              </a:lnSpc>
              <a:spcBef>
                <a:spcPct val="0"/>
              </a:spcBef>
            </a:pPr>
            <a:endParaRPr lang="ar-EG" sz="2087">
              <a:solidFill>
                <a:srgbClr val="FFFFFF"/>
              </a:solidFill>
              <a:latin typeface="Poppins"/>
              <a:ea typeface="Poppins"/>
              <a:cs typeface="Poppins"/>
              <a:sym typeface="Poppins"/>
              <a:rtl/>
            </a:endParaRPr>
          </a:p>
          <a:p>
            <a:pPr algn="r" rtl="1">
              <a:lnSpc>
                <a:spcPts val="2922"/>
              </a:lnSpc>
              <a:spcBef>
                <a:spcPct val="0"/>
              </a:spcBef>
            </a:pPr>
            <a:r>
              <a:rPr lang="ar-EG" sz="2087" b="1">
                <a:solidFill>
                  <a:srgbClr val="FFFFFF"/>
                </a:solidFill>
                <a:latin typeface="Poppins Bold"/>
                <a:ea typeface="Poppins Bold"/>
                <a:cs typeface="Poppins Bold"/>
                <a:sym typeface="Poppins Bold"/>
                <a:rtl/>
              </a:rPr>
              <a:t>تواصل معنا: </a:t>
            </a:r>
            <a:r>
              <a:rPr lang="ar-EG" sz="2087">
                <a:solidFill>
                  <a:srgbClr val="FFFFFF"/>
                </a:solidFill>
                <a:latin typeface="Poppins"/>
                <a:ea typeface="Poppins"/>
                <a:cs typeface="Poppins"/>
                <a:sym typeface="Poppins"/>
                <a:rtl/>
              </a:rPr>
              <a:t>لديك أسئلة أو تحتاج إلى استشارة؟ لا تتردد في التواصل مع فريق أوازيس للتسويق. نحن هنا لمساعدتك في تحقيق أهدافك!</a:t>
            </a:r>
          </a:p>
          <a:p>
            <a:pPr algn="r" rtl="1">
              <a:lnSpc>
                <a:spcPts val="2922"/>
              </a:lnSpc>
              <a:spcBef>
                <a:spcPct val="0"/>
              </a:spcBef>
            </a:pPr>
            <a:r>
              <a:rPr lang="ar-EG" sz="2087">
                <a:solidFill>
                  <a:srgbClr val="FFFFFF"/>
                </a:solidFill>
                <a:latin typeface="Poppins"/>
                <a:ea typeface="Poppins"/>
                <a:cs typeface="Poppins"/>
                <a:sym typeface="Poppins"/>
                <a:rtl/>
              </a:rPr>
              <a:t>📩 للتواصل: </a:t>
            </a:r>
            <a:r>
              <a:rPr lang="en-US" sz="2087">
                <a:solidFill>
                  <a:srgbClr val="FFFFFF"/>
                </a:solidFill>
                <a:latin typeface="Poppins"/>
                <a:ea typeface="Poppins"/>
                <a:cs typeface="Poppins"/>
                <a:sym typeface="Poppins"/>
              </a:rPr>
              <a:t>oasis.for.marketing@gmail.com</a:t>
            </a:r>
          </a:p>
          <a:p>
            <a:pPr algn="r" rtl="1">
              <a:lnSpc>
                <a:spcPts val="2922"/>
              </a:lnSpc>
              <a:spcBef>
                <a:spcPct val="0"/>
              </a:spcBef>
            </a:pPr>
            <a:endParaRPr lang="en-US" sz="2087">
              <a:solidFill>
                <a:srgbClr val="FFFFFF"/>
              </a:solidFill>
              <a:latin typeface="Poppins"/>
              <a:ea typeface="Poppins"/>
              <a:cs typeface="Poppins"/>
              <a:sym typeface="Poppins"/>
            </a:endParaRPr>
          </a:p>
          <a:p>
            <a:pPr algn="r" rtl="1">
              <a:lnSpc>
                <a:spcPts val="2922"/>
              </a:lnSpc>
              <a:spcBef>
                <a:spcPct val="0"/>
              </a:spcBef>
            </a:pPr>
            <a:r>
              <a:rPr lang="ar-EG" sz="2087">
                <a:solidFill>
                  <a:srgbClr val="FFFFFF"/>
                </a:solidFill>
                <a:latin typeface="Poppins"/>
                <a:ea typeface="Poppins"/>
                <a:cs typeface="Poppins"/>
                <a:sym typeface="Poppins"/>
                <a:rtl/>
              </a:rPr>
              <a:t>#أوازيس_للتسويق #نجاح_مشروعك #استراتيجيات_رقمية</a:t>
            </a:r>
          </a:p>
        </p:txBody>
      </p:sp>
      <p:sp>
        <p:nvSpPr>
          <p:cNvPr id="8" name="Freeform 8"/>
          <p:cNvSpPr/>
          <p:nvPr/>
        </p:nvSpPr>
        <p:spPr>
          <a:xfrm>
            <a:off x="159637" y="127448"/>
            <a:ext cx="1738127" cy="1738127"/>
          </a:xfrm>
          <a:custGeom>
            <a:avLst/>
            <a:gdLst/>
            <a:ahLst/>
            <a:cxnLst/>
            <a:rect l="l" t="t" r="r" b="b"/>
            <a:pathLst>
              <a:path w="1738127" h="1738127">
                <a:moveTo>
                  <a:pt x="0" y="0"/>
                </a:moveTo>
                <a:lnTo>
                  <a:pt x="1738126" y="0"/>
                </a:lnTo>
                <a:lnTo>
                  <a:pt x="1738126" y="1738126"/>
                </a:lnTo>
                <a:lnTo>
                  <a:pt x="0" y="1738126"/>
                </a:lnTo>
                <a:lnTo>
                  <a:pt x="0" y="0"/>
                </a:lnTo>
                <a:close/>
              </a:path>
            </a:pathLst>
          </a:custGeom>
          <a:blipFill>
            <a:blip r:embed="rId3"/>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2992243" flipH="1" flipV="1">
            <a:off x="17050071" y="1269055"/>
            <a:ext cx="3457837" cy="3457837"/>
          </a:xfrm>
          <a:custGeom>
            <a:avLst/>
            <a:gdLst/>
            <a:ahLst/>
            <a:cxnLst/>
            <a:rect l="l" t="t" r="r" b="b"/>
            <a:pathLst>
              <a:path w="3457837" h="3457837">
                <a:moveTo>
                  <a:pt x="3457837" y="3457838"/>
                </a:moveTo>
                <a:lnTo>
                  <a:pt x="0" y="3457838"/>
                </a:lnTo>
                <a:lnTo>
                  <a:pt x="0" y="0"/>
                </a:lnTo>
                <a:lnTo>
                  <a:pt x="3457837" y="0"/>
                </a:lnTo>
                <a:lnTo>
                  <a:pt x="3457837" y="3457838"/>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957752" y="312446"/>
            <a:ext cx="5404403" cy="9607828"/>
          </a:xfrm>
          <a:prstGeom prst="rect">
            <a:avLst/>
          </a:prstGeom>
        </p:spPr>
      </p:pic>
      <p:sp>
        <p:nvSpPr>
          <p:cNvPr id="4" name="TextBox 4"/>
          <p:cNvSpPr txBox="1"/>
          <p:nvPr/>
        </p:nvSpPr>
        <p:spPr>
          <a:xfrm>
            <a:off x="9100476" y="4876042"/>
            <a:ext cx="87048" cy="458716"/>
          </a:xfrm>
          <a:prstGeom prst="rect">
            <a:avLst/>
          </a:prstGeom>
        </p:spPr>
        <p:txBody>
          <a:bodyPr lIns="0" tIns="0" rIns="0" bIns="0" rtlCol="0" anchor="t">
            <a:spAutoFit/>
          </a:bodyPr>
          <a:lstStyle/>
          <a:p>
            <a:pPr algn="ctr">
              <a:lnSpc>
                <a:spcPts val="3591"/>
              </a:lnSpc>
              <a:spcBef>
                <a:spcPct val="0"/>
              </a:spcBef>
            </a:pPr>
            <a:r>
              <a:rPr lang="en-US" sz="2565">
                <a:solidFill>
                  <a:srgbClr val="FFFFFF"/>
                </a:solidFill>
                <a:latin typeface="Poppins"/>
                <a:ea typeface="Poppins"/>
                <a:cs typeface="Poppins"/>
                <a:sym typeface="Poppins"/>
              </a:rPr>
              <a:t> </a:t>
            </a:r>
          </a:p>
        </p:txBody>
      </p:sp>
      <p:grpSp>
        <p:nvGrpSpPr>
          <p:cNvPr id="5" name="Group 5"/>
          <p:cNvGrpSpPr/>
          <p:nvPr/>
        </p:nvGrpSpPr>
        <p:grpSpPr>
          <a:xfrm>
            <a:off x="7187727" y="312446"/>
            <a:ext cx="10071573" cy="9607828"/>
            <a:chOff x="0" y="0"/>
            <a:chExt cx="2652595" cy="2530457"/>
          </a:xfrm>
        </p:grpSpPr>
        <p:sp>
          <p:nvSpPr>
            <p:cNvPr id="6" name="Freeform 6"/>
            <p:cNvSpPr/>
            <p:nvPr/>
          </p:nvSpPr>
          <p:spPr>
            <a:xfrm>
              <a:off x="0" y="0"/>
              <a:ext cx="2652595" cy="2530457"/>
            </a:xfrm>
            <a:custGeom>
              <a:avLst/>
              <a:gdLst/>
              <a:ahLst/>
              <a:cxnLst/>
              <a:rect l="l" t="t" r="r" b="b"/>
              <a:pathLst>
                <a:path w="2652595" h="2530457">
                  <a:moveTo>
                    <a:pt x="39203" y="0"/>
                  </a:moveTo>
                  <a:lnTo>
                    <a:pt x="2613392" y="0"/>
                  </a:lnTo>
                  <a:cubicBezTo>
                    <a:pt x="2635044" y="0"/>
                    <a:pt x="2652595" y="17552"/>
                    <a:pt x="2652595" y="39203"/>
                  </a:cubicBezTo>
                  <a:lnTo>
                    <a:pt x="2652595" y="2491253"/>
                  </a:lnTo>
                  <a:cubicBezTo>
                    <a:pt x="2652595" y="2501651"/>
                    <a:pt x="2648465" y="2511622"/>
                    <a:pt x="2641113" y="2518974"/>
                  </a:cubicBezTo>
                  <a:cubicBezTo>
                    <a:pt x="2633761" y="2526326"/>
                    <a:pt x="2623790" y="2530457"/>
                    <a:pt x="2613392" y="2530457"/>
                  </a:cubicBezTo>
                  <a:lnTo>
                    <a:pt x="39203" y="2530457"/>
                  </a:lnTo>
                  <a:cubicBezTo>
                    <a:pt x="17552" y="2530457"/>
                    <a:pt x="0" y="2512905"/>
                    <a:pt x="0" y="2491253"/>
                  </a:cubicBezTo>
                  <a:lnTo>
                    <a:pt x="0" y="39203"/>
                  </a:lnTo>
                  <a:cubicBezTo>
                    <a:pt x="0" y="17552"/>
                    <a:pt x="17552" y="0"/>
                    <a:pt x="39203" y="0"/>
                  </a:cubicBezTo>
                  <a:close/>
                </a:path>
              </a:pathLst>
            </a:custGeom>
            <a:solidFill>
              <a:srgbClr val="8461A6"/>
            </a:solidFill>
          </p:spPr>
        </p:sp>
        <p:sp>
          <p:nvSpPr>
            <p:cNvPr id="7" name="TextBox 7"/>
            <p:cNvSpPr txBox="1"/>
            <p:nvPr/>
          </p:nvSpPr>
          <p:spPr>
            <a:xfrm>
              <a:off x="0" y="-76200"/>
              <a:ext cx="2652595" cy="2606657"/>
            </a:xfrm>
            <a:prstGeom prst="rect">
              <a:avLst/>
            </a:prstGeom>
          </p:spPr>
          <p:txBody>
            <a:bodyPr lIns="50800" tIns="50800" rIns="50800" bIns="50800" rtlCol="0" anchor="ctr"/>
            <a:lstStyle/>
            <a:p>
              <a:pPr algn="ctr">
                <a:lnSpc>
                  <a:spcPts val="3591"/>
                </a:lnSpc>
              </a:pPr>
              <a:endParaRPr/>
            </a:p>
          </p:txBody>
        </p:sp>
      </p:grpSp>
      <p:sp>
        <p:nvSpPr>
          <p:cNvPr id="8" name="TextBox 8"/>
          <p:cNvSpPr txBox="1"/>
          <p:nvPr/>
        </p:nvSpPr>
        <p:spPr>
          <a:xfrm>
            <a:off x="7719478" y="504593"/>
            <a:ext cx="9200907" cy="9168851"/>
          </a:xfrm>
          <a:prstGeom prst="rect">
            <a:avLst/>
          </a:prstGeom>
        </p:spPr>
        <p:txBody>
          <a:bodyPr lIns="0" tIns="0" rIns="0" bIns="0" rtlCol="0" anchor="t">
            <a:spAutoFit/>
          </a:bodyPr>
          <a:lstStyle/>
          <a:p>
            <a:pPr algn="just" rtl="1">
              <a:lnSpc>
                <a:spcPts val="2782"/>
              </a:lnSpc>
            </a:pPr>
            <a:r>
              <a:rPr lang="ar-EG" sz="1987">
                <a:solidFill>
                  <a:srgbClr val="FFFFFF"/>
                </a:solidFill>
                <a:latin typeface="Poppins"/>
                <a:ea typeface="Poppins"/>
                <a:cs typeface="Poppins"/>
                <a:sym typeface="Poppins"/>
                <a:rtl/>
              </a:rPr>
              <a:t>أوازيس للتسويق: عالم التسويق الرقمي بين يديك! 🌐</a:t>
            </a:r>
          </a:p>
          <a:p>
            <a:pPr algn="r">
              <a:lnSpc>
                <a:spcPts val="2782"/>
              </a:lnSpc>
            </a:pPr>
            <a:endParaRPr lang="ar-EG" sz="1987">
              <a:solidFill>
                <a:srgbClr val="FFFFFF"/>
              </a:solidFill>
              <a:latin typeface="Poppins"/>
              <a:ea typeface="Poppins"/>
              <a:cs typeface="Poppins"/>
              <a:sym typeface="Poppins"/>
              <a:rtl/>
            </a:endParaRPr>
          </a:p>
          <a:p>
            <a:pPr algn="r">
              <a:lnSpc>
                <a:spcPts val="2782"/>
              </a:lnSpc>
            </a:pPr>
            <a:r>
              <a:rPr lang="ar-EG" sz="1987">
                <a:solidFill>
                  <a:srgbClr val="FFFFFF"/>
                </a:solidFill>
                <a:latin typeface="Poppins"/>
                <a:ea typeface="Poppins"/>
                <a:cs typeface="Poppins"/>
                <a:sym typeface="Poppins"/>
                <a:rtl/>
              </a:rPr>
              <a:t>مرحبًا بكم في أوازيس للتسويق، حيث يتقاطع الإبداع والاستراتيجية في رحلة مثيرة عبر العالم الرقمي</a:t>
            </a:r>
            <a:r>
              <a:rPr lang="en-US" sz="1987">
                <a:solidFill>
                  <a:srgbClr val="FFFFFF"/>
                </a:solidFill>
                <a:latin typeface="Poppins"/>
                <a:ea typeface="Poppins"/>
                <a:cs typeface="Poppins"/>
                <a:sym typeface="Poppins"/>
              </a:rPr>
              <a:t>.</a:t>
            </a:r>
          </a:p>
          <a:p>
            <a:pPr algn="r">
              <a:lnSpc>
                <a:spcPts val="2782"/>
              </a:lnSpc>
            </a:pPr>
            <a:endParaRPr lang="en-US" sz="1987">
              <a:solidFill>
                <a:srgbClr val="FFFFFF"/>
              </a:solidFill>
              <a:latin typeface="Poppins"/>
              <a:ea typeface="Poppins"/>
              <a:cs typeface="Poppins"/>
              <a:sym typeface="Poppins"/>
            </a:endParaRPr>
          </a:p>
          <a:p>
            <a:pPr algn="r">
              <a:lnSpc>
                <a:spcPts val="2782"/>
              </a:lnSpc>
            </a:pPr>
            <a:r>
              <a:rPr lang="en-US" sz="1987">
                <a:solidFill>
                  <a:srgbClr val="FFFFFF"/>
                </a:solidFill>
                <a:latin typeface="Poppins"/>
                <a:ea typeface="Poppins"/>
                <a:cs typeface="Poppins"/>
                <a:sym typeface="Poppins"/>
              </a:rPr>
              <a:t>🌟 </a:t>
            </a:r>
            <a:r>
              <a:rPr lang="ar-EG" sz="1987">
                <a:solidFill>
                  <a:srgbClr val="FFFFFF"/>
                </a:solidFill>
                <a:latin typeface="Poppins"/>
                <a:ea typeface="Poppins"/>
                <a:cs typeface="Poppins"/>
                <a:sym typeface="Poppins"/>
                <a:rtl/>
              </a:rPr>
              <a:t>مهمتنا؟</a:t>
            </a:r>
          </a:p>
          <a:p>
            <a:pPr algn="r">
              <a:lnSpc>
                <a:spcPts val="2782"/>
              </a:lnSpc>
            </a:pPr>
            <a:r>
              <a:rPr lang="ar-EG" sz="1987">
                <a:solidFill>
                  <a:srgbClr val="FFFFFF"/>
                </a:solidFill>
                <a:latin typeface="Poppins"/>
                <a:ea typeface="Poppins"/>
                <a:cs typeface="Poppins"/>
                <a:sym typeface="Poppins"/>
                <a:rtl/>
              </a:rPr>
              <a:t>نحن هنا لتحويل علامتك التجارية إلى ملاذ رقمي مزدهر. سواء كنت شركة ناشئة تبحث عن النمو أو عمل تجاري متمرس يسعى لتحقيق أهدافه، فإننا نقدم لك الدعم والاستراتيجيات اللازمة لتحقيق نجاحك</a:t>
            </a:r>
            <a:r>
              <a:rPr lang="en-US" sz="1987">
                <a:solidFill>
                  <a:srgbClr val="FFFFFF"/>
                </a:solidFill>
                <a:latin typeface="Poppins"/>
                <a:ea typeface="Poppins"/>
                <a:cs typeface="Poppins"/>
                <a:sym typeface="Poppins"/>
              </a:rPr>
              <a:t>.</a:t>
            </a:r>
          </a:p>
          <a:p>
            <a:pPr algn="r">
              <a:lnSpc>
                <a:spcPts val="2782"/>
              </a:lnSpc>
            </a:pPr>
            <a:endParaRPr lang="en-US" sz="1987">
              <a:solidFill>
                <a:srgbClr val="FFFFFF"/>
              </a:solidFill>
              <a:latin typeface="Poppins"/>
              <a:ea typeface="Poppins"/>
              <a:cs typeface="Poppins"/>
              <a:sym typeface="Poppins"/>
            </a:endParaRPr>
          </a:p>
          <a:p>
            <a:pPr algn="r">
              <a:lnSpc>
                <a:spcPts val="2782"/>
              </a:lnSpc>
            </a:pPr>
            <a:r>
              <a:rPr lang="en-US" sz="1987">
                <a:solidFill>
                  <a:srgbClr val="FFFFFF"/>
                </a:solidFill>
                <a:latin typeface="Poppins"/>
                <a:ea typeface="Poppins"/>
                <a:cs typeface="Poppins"/>
                <a:sym typeface="Poppins"/>
              </a:rPr>
              <a:t>📈 </a:t>
            </a:r>
            <a:r>
              <a:rPr lang="ar-EG" sz="1987">
                <a:solidFill>
                  <a:srgbClr val="FFFFFF"/>
                </a:solidFill>
                <a:latin typeface="Poppins"/>
                <a:ea typeface="Poppins"/>
                <a:cs typeface="Poppins"/>
                <a:sym typeface="Poppins"/>
                <a:rtl/>
              </a:rPr>
              <a:t>خدماتنا</a:t>
            </a:r>
            <a:r>
              <a:rPr lang="en-US" sz="1987">
                <a:solidFill>
                  <a:srgbClr val="FFFFFF"/>
                </a:solidFill>
                <a:latin typeface="Poppins"/>
                <a:ea typeface="Poppins"/>
                <a:cs typeface="Poppins"/>
                <a:sym typeface="Poppins"/>
              </a:rPr>
              <a:t>:</a:t>
            </a:r>
          </a:p>
          <a:p>
            <a:pPr algn="r">
              <a:lnSpc>
                <a:spcPts val="2782"/>
              </a:lnSpc>
            </a:pPr>
            <a:r>
              <a:rPr lang="en-US" sz="1987">
                <a:solidFill>
                  <a:srgbClr val="FFFFFF"/>
                </a:solidFill>
                <a:latin typeface="Poppins"/>
                <a:ea typeface="Poppins"/>
                <a:cs typeface="Poppins"/>
                <a:sym typeface="Poppins"/>
              </a:rPr>
              <a:t>- </a:t>
            </a:r>
            <a:r>
              <a:rPr lang="ar-EG" sz="1987">
                <a:solidFill>
                  <a:srgbClr val="FFFFFF"/>
                </a:solidFill>
                <a:latin typeface="Poppins"/>
                <a:ea typeface="Poppins"/>
                <a:cs typeface="Poppins"/>
                <a:sym typeface="Poppins"/>
                <a:rtl/>
              </a:rPr>
              <a:t>استراتيجيات التسويق الرقمي: نبني خططًا مبتكرة تستهدف جمهورك المثالي وتزيد من تفاعله مع علامتك</a:t>
            </a:r>
            <a:r>
              <a:rPr lang="en-US" sz="1987">
                <a:solidFill>
                  <a:srgbClr val="FFFFFF"/>
                </a:solidFill>
                <a:latin typeface="Poppins"/>
                <a:ea typeface="Poppins"/>
                <a:cs typeface="Poppins"/>
                <a:sym typeface="Poppins"/>
              </a:rPr>
              <a:t>.</a:t>
            </a:r>
          </a:p>
          <a:p>
            <a:pPr algn="r">
              <a:lnSpc>
                <a:spcPts val="2782"/>
              </a:lnSpc>
            </a:pPr>
            <a:r>
              <a:rPr lang="en-US" sz="1987">
                <a:solidFill>
                  <a:srgbClr val="FFFFFF"/>
                </a:solidFill>
                <a:latin typeface="Poppins"/>
                <a:ea typeface="Poppins"/>
                <a:cs typeface="Poppins"/>
                <a:sym typeface="Poppins"/>
              </a:rPr>
              <a:t>- </a:t>
            </a:r>
            <a:r>
              <a:rPr lang="ar-EG" sz="1987">
                <a:solidFill>
                  <a:srgbClr val="FFFFFF"/>
                </a:solidFill>
                <a:latin typeface="Poppins"/>
                <a:ea typeface="Poppins"/>
                <a:cs typeface="Poppins"/>
                <a:sym typeface="Poppins"/>
                <a:rtl/>
              </a:rPr>
              <a:t>التسويق عبر وسائل التواصل الاجتماعي: نساعدك في بناء حضور قوي على منصات التواصل الاجتماعي</a:t>
            </a:r>
            <a:r>
              <a:rPr lang="en-US" sz="1987">
                <a:solidFill>
                  <a:srgbClr val="FFFFFF"/>
                </a:solidFill>
                <a:latin typeface="Poppins"/>
                <a:ea typeface="Poppins"/>
                <a:cs typeface="Poppins"/>
                <a:sym typeface="Poppins"/>
              </a:rPr>
              <a:t>.</a:t>
            </a:r>
          </a:p>
          <a:p>
            <a:pPr algn="r">
              <a:lnSpc>
                <a:spcPts val="2782"/>
              </a:lnSpc>
            </a:pPr>
            <a:r>
              <a:rPr lang="en-US" sz="1987">
                <a:solidFill>
                  <a:srgbClr val="FFFFFF"/>
                </a:solidFill>
                <a:latin typeface="Poppins"/>
                <a:ea typeface="Poppins"/>
                <a:cs typeface="Poppins"/>
                <a:sym typeface="Poppins"/>
              </a:rPr>
              <a:t>- *</a:t>
            </a:r>
            <a:r>
              <a:rPr lang="ar-EG" sz="1987">
                <a:solidFill>
                  <a:srgbClr val="FFFFFF"/>
                </a:solidFill>
                <a:latin typeface="Poppins"/>
                <a:ea typeface="Poppins"/>
                <a:cs typeface="Poppins"/>
                <a:sym typeface="Poppins"/>
                <a:rtl/>
              </a:rPr>
              <a:t>التسويق بالمحتوى: ننشئ محتوى قيم يجذب ويثير اهتمام جمهورك</a:t>
            </a:r>
            <a:r>
              <a:rPr lang="en-US" sz="1987">
                <a:solidFill>
                  <a:srgbClr val="FFFFFF"/>
                </a:solidFill>
                <a:latin typeface="Poppins"/>
                <a:ea typeface="Poppins"/>
                <a:cs typeface="Poppins"/>
                <a:sym typeface="Poppins"/>
              </a:rPr>
              <a:t>.</a:t>
            </a:r>
          </a:p>
          <a:p>
            <a:pPr algn="r">
              <a:lnSpc>
                <a:spcPts val="2782"/>
              </a:lnSpc>
            </a:pPr>
            <a:r>
              <a:rPr lang="en-US" sz="1987">
                <a:solidFill>
                  <a:srgbClr val="FFFFFF"/>
                </a:solidFill>
                <a:latin typeface="Poppins"/>
                <a:ea typeface="Poppins"/>
                <a:cs typeface="Poppins"/>
                <a:sym typeface="Poppins"/>
              </a:rPr>
              <a:t>- </a:t>
            </a:r>
            <a:r>
              <a:rPr lang="ar-EG" sz="1987">
                <a:solidFill>
                  <a:srgbClr val="FFFFFF"/>
                </a:solidFill>
                <a:latin typeface="Poppins"/>
                <a:ea typeface="Poppins"/>
                <a:cs typeface="Poppins"/>
                <a:sym typeface="Poppins"/>
                <a:rtl/>
              </a:rPr>
              <a:t>تحسين محركات البحث</a:t>
            </a:r>
            <a:r>
              <a:rPr lang="en-US" sz="1987">
                <a:solidFill>
                  <a:srgbClr val="FFFFFF"/>
                </a:solidFill>
                <a:latin typeface="Poppins"/>
                <a:ea typeface="Poppins"/>
                <a:cs typeface="Poppins"/>
                <a:sym typeface="Poppins"/>
              </a:rPr>
              <a:t> (SEO)*: </a:t>
            </a:r>
            <a:r>
              <a:rPr lang="ar-EG" sz="1987">
                <a:solidFill>
                  <a:srgbClr val="FFFFFF"/>
                </a:solidFill>
                <a:latin typeface="Poppins"/>
                <a:ea typeface="Poppins"/>
                <a:cs typeface="Poppins"/>
                <a:sym typeface="Poppins"/>
                <a:rtl/>
              </a:rPr>
              <a:t>نضمن رؤية علامتك في نتائج البحث</a:t>
            </a:r>
            <a:r>
              <a:rPr lang="en-US" sz="1987">
                <a:solidFill>
                  <a:srgbClr val="FFFFFF"/>
                </a:solidFill>
                <a:latin typeface="Poppins"/>
                <a:ea typeface="Poppins"/>
                <a:cs typeface="Poppins"/>
                <a:sym typeface="Poppins"/>
              </a:rPr>
              <a:t>.</a:t>
            </a:r>
          </a:p>
          <a:p>
            <a:pPr algn="r">
              <a:lnSpc>
                <a:spcPts val="2782"/>
              </a:lnSpc>
            </a:pPr>
            <a:r>
              <a:rPr lang="en-US" sz="1987">
                <a:solidFill>
                  <a:srgbClr val="FFFFFF"/>
                </a:solidFill>
                <a:latin typeface="Poppins"/>
                <a:ea typeface="Poppins"/>
                <a:cs typeface="Poppins"/>
                <a:sym typeface="Poppins"/>
              </a:rPr>
              <a:t>- </a:t>
            </a:r>
            <a:r>
              <a:rPr lang="ar-EG" sz="1987">
                <a:solidFill>
                  <a:srgbClr val="FFFFFF"/>
                </a:solidFill>
                <a:latin typeface="Poppins"/>
                <a:ea typeface="Poppins"/>
                <a:cs typeface="Poppins"/>
                <a:sym typeface="Poppins"/>
                <a:rtl/>
              </a:rPr>
              <a:t>الإعلانات المدفوعة: نقدم حملات إعلانية مستهدفة تعزز تفاعل جمهورك</a:t>
            </a:r>
            <a:r>
              <a:rPr lang="en-US" sz="1987">
                <a:solidFill>
                  <a:srgbClr val="FFFFFF"/>
                </a:solidFill>
                <a:latin typeface="Poppins"/>
                <a:ea typeface="Poppins"/>
                <a:cs typeface="Poppins"/>
                <a:sym typeface="Poppins"/>
              </a:rPr>
              <a:t>.</a:t>
            </a:r>
          </a:p>
          <a:p>
            <a:pPr algn="r">
              <a:lnSpc>
                <a:spcPts val="2782"/>
              </a:lnSpc>
            </a:pPr>
            <a:r>
              <a:rPr lang="en-US" sz="1987">
                <a:solidFill>
                  <a:srgbClr val="FFFFFF"/>
                </a:solidFill>
                <a:latin typeface="Poppins"/>
                <a:ea typeface="Poppins"/>
                <a:cs typeface="Poppins"/>
                <a:sym typeface="Poppins"/>
              </a:rPr>
              <a:t>- </a:t>
            </a:r>
            <a:r>
              <a:rPr lang="ar-EG" sz="1987">
                <a:solidFill>
                  <a:srgbClr val="FFFFFF"/>
                </a:solidFill>
                <a:latin typeface="Poppins"/>
                <a:ea typeface="Poppins"/>
                <a:cs typeface="Poppins"/>
                <a:sym typeface="Poppins"/>
                <a:rtl/>
              </a:rPr>
              <a:t>التصميم الإبداعي: نجمع بين الجمال والفعالية في تصاميمنا</a:t>
            </a:r>
            <a:r>
              <a:rPr lang="en-US" sz="1987">
                <a:solidFill>
                  <a:srgbClr val="FFFFFF"/>
                </a:solidFill>
                <a:latin typeface="Poppins"/>
                <a:ea typeface="Poppins"/>
                <a:cs typeface="Poppins"/>
                <a:sym typeface="Poppins"/>
              </a:rPr>
              <a:t>.</a:t>
            </a:r>
          </a:p>
          <a:p>
            <a:pPr algn="r">
              <a:lnSpc>
                <a:spcPts val="2782"/>
              </a:lnSpc>
            </a:pPr>
            <a:endParaRPr lang="en-US" sz="1987">
              <a:solidFill>
                <a:srgbClr val="FFFFFF"/>
              </a:solidFill>
              <a:latin typeface="Poppins"/>
              <a:ea typeface="Poppins"/>
              <a:cs typeface="Poppins"/>
              <a:sym typeface="Poppins"/>
            </a:endParaRPr>
          </a:p>
          <a:p>
            <a:pPr algn="r">
              <a:lnSpc>
                <a:spcPts val="2782"/>
              </a:lnSpc>
            </a:pPr>
            <a:r>
              <a:rPr lang="en-US" sz="1987">
                <a:solidFill>
                  <a:srgbClr val="FFFFFF"/>
                </a:solidFill>
                <a:latin typeface="Poppins"/>
                <a:ea typeface="Poppins"/>
                <a:cs typeface="Poppins"/>
                <a:sym typeface="Poppins"/>
              </a:rPr>
              <a:t>🌊 </a:t>
            </a:r>
            <a:r>
              <a:rPr lang="ar-EG" sz="1987">
                <a:solidFill>
                  <a:srgbClr val="FFFFFF"/>
                </a:solidFill>
                <a:latin typeface="Poppins"/>
                <a:ea typeface="Poppins"/>
                <a:cs typeface="Poppins"/>
                <a:sym typeface="Poppins"/>
                <a:rtl/>
              </a:rPr>
              <a:t>لماذا "أوازيس"؟</a:t>
            </a:r>
          </a:p>
          <a:p>
            <a:pPr algn="r">
              <a:lnSpc>
                <a:spcPts val="2782"/>
              </a:lnSpc>
            </a:pPr>
            <a:r>
              <a:rPr lang="ar-EG" sz="1987">
                <a:solidFill>
                  <a:srgbClr val="FFFFFF"/>
                </a:solidFill>
                <a:latin typeface="Poppins"/>
                <a:ea typeface="Poppins"/>
                <a:cs typeface="Poppins"/>
                <a:sym typeface="Poppins"/>
                <a:rtl/>
              </a:rPr>
              <a:t>لأننا نمثل محطة منعشة في هذه الصحراء الرقمية. نحن هنا لنعيد شحن طاقتك، ونمنحك الوقود اللازم للنجاح. اعتبرونا بوصلتكم نحو النجاح الرقمي الحقيقي</a:t>
            </a:r>
            <a:r>
              <a:rPr lang="en-US" sz="1987">
                <a:solidFill>
                  <a:srgbClr val="FFFFFF"/>
                </a:solidFill>
                <a:latin typeface="Poppins"/>
                <a:ea typeface="Poppins"/>
                <a:cs typeface="Poppins"/>
                <a:sym typeface="Poppins"/>
              </a:rPr>
              <a:t>.</a:t>
            </a:r>
          </a:p>
          <a:p>
            <a:pPr algn="r">
              <a:lnSpc>
                <a:spcPts val="2782"/>
              </a:lnSpc>
            </a:pPr>
            <a:endParaRPr lang="en-US" sz="1987">
              <a:solidFill>
                <a:srgbClr val="FFFFFF"/>
              </a:solidFill>
              <a:latin typeface="Poppins"/>
              <a:ea typeface="Poppins"/>
              <a:cs typeface="Poppins"/>
              <a:sym typeface="Poppins"/>
            </a:endParaRPr>
          </a:p>
          <a:p>
            <a:pPr algn="r">
              <a:lnSpc>
                <a:spcPts val="2782"/>
              </a:lnSpc>
            </a:pPr>
            <a:r>
              <a:rPr lang="en-US" sz="1987">
                <a:solidFill>
                  <a:srgbClr val="FFFFFF"/>
                </a:solidFill>
                <a:latin typeface="Poppins"/>
                <a:ea typeface="Poppins"/>
                <a:cs typeface="Poppins"/>
                <a:sym typeface="Poppins"/>
              </a:rPr>
              <a:t>📣 </a:t>
            </a:r>
            <a:r>
              <a:rPr lang="ar-EG" sz="1987">
                <a:solidFill>
                  <a:srgbClr val="FFFFFF"/>
                </a:solidFill>
                <a:latin typeface="Poppins"/>
                <a:ea typeface="Poppins"/>
                <a:cs typeface="Poppins"/>
                <a:sym typeface="Poppins"/>
                <a:rtl/>
              </a:rPr>
              <a:t>ترقبوا المزيد</a:t>
            </a:r>
            <a:r>
              <a:rPr lang="en-US" sz="1987">
                <a:solidFill>
                  <a:srgbClr val="FFFFFF"/>
                </a:solidFill>
                <a:latin typeface="Poppins"/>
                <a:ea typeface="Poppins"/>
                <a:cs typeface="Poppins"/>
                <a:sym typeface="Poppins"/>
              </a:rPr>
              <a:t>!</a:t>
            </a:r>
          </a:p>
          <a:p>
            <a:pPr algn="r" rtl="1">
              <a:lnSpc>
                <a:spcPts val="2782"/>
              </a:lnSpc>
              <a:spcBef>
                <a:spcPct val="0"/>
              </a:spcBef>
            </a:pPr>
            <a:r>
              <a:rPr lang="ar-EG" sz="1987">
                <a:solidFill>
                  <a:srgbClr val="FFFFFF"/>
                </a:solidFill>
                <a:latin typeface="Poppins"/>
                <a:ea typeface="Poppins"/>
                <a:cs typeface="Poppins"/>
                <a:sym typeface="Poppins"/>
                <a:rtl/>
              </a:rPr>
              <a:t>#أوازيس_للتسويق #السحر_الرقمي #استكشف_معنا 🚀✨</a:t>
            </a:r>
          </a:p>
        </p:txBody>
      </p:sp>
      <p:sp>
        <p:nvSpPr>
          <p:cNvPr id="9" name="Freeform 9"/>
          <p:cNvSpPr/>
          <p:nvPr/>
        </p:nvSpPr>
        <p:spPr>
          <a:xfrm rot="-7900849" flipH="1" flipV="1">
            <a:off x="-1908732" y="5852548"/>
            <a:ext cx="2824192" cy="2824192"/>
          </a:xfrm>
          <a:custGeom>
            <a:avLst/>
            <a:gdLst/>
            <a:ahLst/>
            <a:cxnLst/>
            <a:rect l="l" t="t" r="r" b="b"/>
            <a:pathLst>
              <a:path w="2824192" h="2824192">
                <a:moveTo>
                  <a:pt x="2824192" y="2824193"/>
                </a:moveTo>
                <a:lnTo>
                  <a:pt x="0" y="2824193"/>
                </a:lnTo>
                <a:lnTo>
                  <a:pt x="0" y="0"/>
                </a:lnTo>
                <a:lnTo>
                  <a:pt x="2824192" y="0"/>
                </a:lnTo>
                <a:lnTo>
                  <a:pt x="2824192" y="2824193"/>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953778" y="8380270"/>
            <a:ext cx="10450646" cy="104506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grpSp>
        <p:nvGrpSpPr>
          <p:cNvPr id="5" name="Group 5"/>
          <p:cNvGrpSpPr/>
          <p:nvPr/>
        </p:nvGrpSpPr>
        <p:grpSpPr>
          <a:xfrm>
            <a:off x="-325229" y="-379434"/>
            <a:ext cx="6489209" cy="11127174"/>
            <a:chOff x="0" y="0"/>
            <a:chExt cx="8652279" cy="14836232"/>
          </a:xfrm>
        </p:grpSpPr>
        <p:pic>
          <p:nvPicPr>
            <p:cNvPr id="6" name="Picture 6"/>
            <p:cNvPicPr>
              <a:picLocks noChangeAspect="1"/>
            </p:cNvPicPr>
            <p:nvPr/>
          </p:nvPicPr>
          <p:blipFill>
            <a:blip r:embed="rId2"/>
            <a:srcRect l="30548" r="30548"/>
            <a:stretch>
              <a:fillRect/>
            </a:stretch>
          </p:blipFill>
          <p:spPr>
            <a:xfrm>
              <a:off x="0" y="0"/>
              <a:ext cx="8652279" cy="14836232"/>
            </a:xfrm>
            <a:prstGeom prst="rect">
              <a:avLst/>
            </a:prstGeom>
          </p:spPr>
        </p:pic>
      </p:grpSp>
      <p:grpSp>
        <p:nvGrpSpPr>
          <p:cNvPr id="7" name="Group 7"/>
          <p:cNvGrpSpPr/>
          <p:nvPr/>
        </p:nvGrpSpPr>
        <p:grpSpPr>
          <a:xfrm>
            <a:off x="10386711" y="-7168412"/>
            <a:ext cx="10450646" cy="1045064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9" name="TextBox 9"/>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sp>
        <p:nvSpPr>
          <p:cNvPr id="10" name="TextBox 10"/>
          <p:cNvSpPr txBox="1"/>
          <p:nvPr/>
        </p:nvSpPr>
        <p:spPr>
          <a:xfrm>
            <a:off x="6575799" y="1514573"/>
            <a:ext cx="7267934" cy="2151480"/>
          </a:xfrm>
          <a:prstGeom prst="rect">
            <a:avLst/>
          </a:prstGeom>
        </p:spPr>
        <p:txBody>
          <a:bodyPr lIns="0" tIns="0" rIns="0" bIns="0" rtlCol="0" anchor="t">
            <a:spAutoFit/>
          </a:bodyPr>
          <a:lstStyle/>
          <a:p>
            <a:pPr algn="l">
              <a:lnSpc>
                <a:spcPts val="8464"/>
              </a:lnSpc>
              <a:spcBef>
                <a:spcPct val="0"/>
              </a:spcBef>
            </a:pPr>
            <a:r>
              <a:rPr lang="en-US" sz="6046" b="1">
                <a:solidFill>
                  <a:srgbClr val="FFFFFF"/>
                </a:solidFill>
                <a:latin typeface="Poppins Bold"/>
                <a:ea typeface="Poppins Bold"/>
                <a:cs typeface="Poppins Bold"/>
                <a:sym typeface="Poppins Bold"/>
              </a:rPr>
              <a:t>OUR CAMPAIGN OBJECTIVES</a:t>
            </a:r>
          </a:p>
        </p:txBody>
      </p:sp>
      <p:sp>
        <p:nvSpPr>
          <p:cNvPr id="11" name="Freeform 11"/>
          <p:cNvSpPr/>
          <p:nvPr/>
        </p:nvSpPr>
        <p:spPr>
          <a:xfrm rot="-1175350">
            <a:off x="14470888" y="9252293"/>
            <a:ext cx="2990894" cy="2990894"/>
          </a:xfrm>
          <a:custGeom>
            <a:avLst/>
            <a:gdLst/>
            <a:ahLst/>
            <a:cxnLst/>
            <a:rect l="l" t="t" r="r" b="b"/>
            <a:pathLst>
              <a:path w="2990894" h="2990894">
                <a:moveTo>
                  <a:pt x="0" y="0"/>
                </a:moveTo>
                <a:lnTo>
                  <a:pt x="2990895" y="0"/>
                </a:lnTo>
                <a:lnTo>
                  <a:pt x="2990895" y="2990895"/>
                </a:lnTo>
                <a:lnTo>
                  <a:pt x="0" y="29908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1175350">
            <a:off x="6980988" y="-2160636"/>
            <a:ext cx="2990894" cy="2990894"/>
          </a:xfrm>
          <a:custGeom>
            <a:avLst/>
            <a:gdLst/>
            <a:ahLst/>
            <a:cxnLst/>
            <a:rect l="l" t="t" r="r" b="b"/>
            <a:pathLst>
              <a:path w="2990894" h="2990894">
                <a:moveTo>
                  <a:pt x="0" y="0"/>
                </a:moveTo>
                <a:lnTo>
                  <a:pt x="2990895" y="0"/>
                </a:lnTo>
                <a:lnTo>
                  <a:pt x="2990895" y="2990894"/>
                </a:lnTo>
                <a:lnTo>
                  <a:pt x="0" y="29908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6163980" y="4170536"/>
            <a:ext cx="5384104" cy="1218063"/>
          </a:xfrm>
          <a:prstGeom prst="rect">
            <a:avLst/>
          </a:prstGeom>
        </p:spPr>
        <p:txBody>
          <a:bodyPr lIns="0" tIns="0" rIns="0" bIns="0" rtlCol="0" anchor="t">
            <a:spAutoFit/>
          </a:bodyPr>
          <a:lstStyle/>
          <a:p>
            <a:pPr marL="738326" lvl="1" indent="-369163" algn="l">
              <a:lnSpc>
                <a:spcPts val="4787"/>
              </a:lnSpc>
              <a:buFont typeface="Arial"/>
              <a:buChar char="•"/>
            </a:pPr>
            <a:r>
              <a:rPr lang="en-US" sz="3419">
                <a:solidFill>
                  <a:srgbClr val="FFFFFF"/>
                </a:solidFill>
                <a:latin typeface="Poppins"/>
                <a:ea typeface="Poppins"/>
                <a:cs typeface="Poppins"/>
                <a:sym typeface="Poppins"/>
              </a:rPr>
              <a:t>increase Awareness about the brand </a:t>
            </a:r>
          </a:p>
        </p:txBody>
      </p:sp>
      <p:sp>
        <p:nvSpPr>
          <p:cNvPr id="14" name="TextBox 14"/>
          <p:cNvSpPr txBox="1"/>
          <p:nvPr/>
        </p:nvSpPr>
        <p:spPr>
          <a:xfrm>
            <a:off x="6165443" y="5652299"/>
            <a:ext cx="5384104" cy="617988"/>
          </a:xfrm>
          <a:prstGeom prst="rect">
            <a:avLst/>
          </a:prstGeom>
        </p:spPr>
        <p:txBody>
          <a:bodyPr lIns="0" tIns="0" rIns="0" bIns="0" rtlCol="0" anchor="t">
            <a:spAutoFit/>
          </a:bodyPr>
          <a:lstStyle/>
          <a:p>
            <a:pPr marL="738326" lvl="1" indent="-369163" algn="l">
              <a:lnSpc>
                <a:spcPts val="4787"/>
              </a:lnSpc>
              <a:buFont typeface="Arial"/>
              <a:buChar char="•"/>
            </a:pPr>
            <a:r>
              <a:rPr lang="en-US" sz="3419">
                <a:solidFill>
                  <a:srgbClr val="FFFFFF"/>
                </a:solidFill>
                <a:latin typeface="Poppins"/>
                <a:ea typeface="Poppins"/>
                <a:cs typeface="Poppins"/>
                <a:sym typeface="Poppins"/>
              </a:rPr>
              <a:t>Attract Leads</a:t>
            </a:r>
          </a:p>
        </p:txBody>
      </p:sp>
      <p:sp>
        <p:nvSpPr>
          <p:cNvPr id="15" name="TextBox 15"/>
          <p:cNvSpPr txBox="1"/>
          <p:nvPr/>
        </p:nvSpPr>
        <p:spPr>
          <a:xfrm>
            <a:off x="6165443" y="7628313"/>
            <a:ext cx="5709753" cy="617988"/>
          </a:xfrm>
          <a:prstGeom prst="rect">
            <a:avLst/>
          </a:prstGeom>
        </p:spPr>
        <p:txBody>
          <a:bodyPr lIns="0" tIns="0" rIns="0" bIns="0" rtlCol="0" anchor="t">
            <a:spAutoFit/>
          </a:bodyPr>
          <a:lstStyle/>
          <a:p>
            <a:pPr marL="738326" lvl="1" indent="-369163" algn="l">
              <a:lnSpc>
                <a:spcPts val="4787"/>
              </a:lnSpc>
              <a:buFont typeface="Arial"/>
              <a:buChar char="•"/>
            </a:pPr>
            <a:r>
              <a:rPr lang="en-US" sz="3419">
                <a:solidFill>
                  <a:srgbClr val="FFFFFF"/>
                </a:solidFill>
                <a:latin typeface="Poppins"/>
                <a:ea typeface="Poppins"/>
                <a:cs typeface="Poppins"/>
                <a:sym typeface="Poppins"/>
              </a:rPr>
              <a:t>Turn leads into clients</a:t>
            </a:r>
          </a:p>
        </p:txBody>
      </p:sp>
      <p:sp>
        <p:nvSpPr>
          <p:cNvPr id="16" name="TextBox 16"/>
          <p:cNvSpPr txBox="1"/>
          <p:nvPr/>
        </p:nvSpPr>
        <p:spPr>
          <a:xfrm>
            <a:off x="6194018" y="6581700"/>
            <a:ext cx="5384104" cy="617988"/>
          </a:xfrm>
          <a:prstGeom prst="rect">
            <a:avLst/>
          </a:prstGeom>
        </p:spPr>
        <p:txBody>
          <a:bodyPr lIns="0" tIns="0" rIns="0" bIns="0" rtlCol="0" anchor="t">
            <a:spAutoFit/>
          </a:bodyPr>
          <a:lstStyle/>
          <a:p>
            <a:pPr marL="738326" lvl="1" indent="-369163" algn="l">
              <a:lnSpc>
                <a:spcPts val="4787"/>
              </a:lnSpc>
              <a:buFont typeface="Arial"/>
              <a:buChar char="•"/>
            </a:pPr>
            <a:r>
              <a:rPr lang="en-US" sz="3419">
                <a:solidFill>
                  <a:srgbClr val="FFFFFF"/>
                </a:solidFill>
                <a:latin typeface="Poppins"/>
                <a:ea typeface="Poppins"/>
                <a:cs typeface="Poppins"/>
                <a:sym typeface="Poppins"/>
              </a:rPr>
              <a:t>increase followers </a:t>
            </a:r>
          </a:p>
        </p:txBody>
      </p:sp>
      <p:sp>
        <p:nvSpPr>
          <p:cNvPr id="17" name="Freeform 17"/>
          <p:cNvSpPr/>
          <p:nvPr/>
        </p:nvSpPr>
        <p:spPr>
          <a:xfrm>
            <a:off x="16380712" y="159637"/>
            <a:ext cx="1738127" cy="1738127"/>
          </a:xfrm>
          <a:custGeom>
            <a:avLst/>
            <a:gdLst/>
            <a:ahLst/>
            <a:cxnLst/>
            <a:rect l="l" t="t" r="r" b="b"/>
            <a:pathLst>
              <a:path w="1738127" h="1738127">
                <a:moveTo>
                  <a:pt x="0" y="0"/>
                </a:moveTo>
                <a:lnTo>
                  <a:pt x="1738126" y="0"/>
                </a:lnTo>
                <a:lnTo>
                  <a:pt x="1738126" y="1738126"/>
                </a:lnTo>
                <a:lnTo>
                  <a:pt x="0" y="1738126"/>
                </a:lnTo>
                <a:lnTo>
                  <a:pt x="0" y="0"/>
                </a:lnTo>
                <a:close/>
              </a:path>
            </a:pathLst>
          </a:custGeom>
          <a:blipFill>
            <a:blip r:embed="rId5"/>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776763" y="8202899"/>
            <a:ext cx="10450646" cy="104506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sp>
        <p:nvSpPr>
          <p:cNvPr id="5" name="Freeform 5"/>
          <p:cNvSpPr/>
          <p:nvPr/>
        </p:nvSpPr>
        <p:spPr>
          <a:xfrm rot="4387998">
            <a:off x="-2089579" y="4602372"/>
            <a:ext cx="3204559" cy="3204559"/>
          </a:xfrm>
          <a:custGeom>
            <a:avLst/>
            <a:gdLst/>
            <a:ahLst/>
            <a:cxnLst/>
            <a:rect l="l" t="t" r="r" b="b"/>
            <a:pathLst>
              <a:path w="3204559" h="3204559">
                <a:moveTo>
                  <a:pt x="0" y="0"/>
                </a:moveTo>
                <a:lnTo>
                  <a:pt x="3204558" y="0"/>
                </a:lnTo>
                <a:lnTo>
                  <a:pt x="3204558" y="3204558"/>
                </a:lnTo>
                <a:lnTo>
                  <a:pt x="0" y="32045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3570362" y="722855"/>
            <a:ext cx="10301902" cy="1018635"/>
          </a:xfrm>
          <a:prstGeom prst="rect">
            <a:avLst/>
          </a:prstGeom>
        </p:spPr>
        <p:txBody>
          <a:bodyPr lIns="0" tIns="0" rIns="0" bIns="0" rtlCol="0" anchor="t">
            <a:spAutoFit/>
          </a:bodyPr>
          <a:lstStyle/>
          <a:p>
            <a:pPr algn="ctr">
              <a:lnSpc>
                <a:spcPts val="7904"/>
              </a:lnSpc>
              <a:spcBef>
                <a:spcPct val="0"/>
              </a:spcBef>
            </a:pPr>
            <a:r>
              <a:rPr lang="en-US" sz="5646" b="1">
                <a:solidFill>
                  <a:srgbClr val="FFFFFF"/>
                </a:solidFill>
                <a:latin typeface="Poppins Bold"/>
                <a:ea typeface="Poppins Bold"/>
                <a:cs typeface="Poppins Bold"/>
                <a:sym typeface="Poppins Bold"/>
              </a:rPr>
              <a:t>SEO</a:t>
            </a:r>
          </a:p>
        </p:txBody>
      </p:sp>
      <p:sp>
        <p:nvSpPr>
          <p:cNvPr id="7" name="TextBox 7"/>
          <p:cNvSpPr txBox="1"/>
          <p:nvPr/>
        </p:nvSpPr>
        <p:spPr>
          <a:xfrm>
            <a:off x="2939019" y="2141788"/>
            <a:ext cx="12409961" cy="6302361"/>
          </a:xfrm>
          <a:prstGeom prst="rect">
            <a:avLst/>
          </a:prstGeom>
        </p:spPr>
        <p:txBody>
          <a:bodyPr lIns="0" tIns="0" rIns="0" bIns="0" rtlCol="0" anchor="t">
            <a:spAutoFit/>
          </a:bodyPr>
          <a:lstStyle/>
          <a:p>
            <a:pPr marL="944143" lvl="1" indent="-472071" algn="l">
              <a:lnSpc>
                <a:spcPts val="6122"/>
              </a:lnSpc>
              <a:buFont typeface="Arial"/>
              <a:buChar char="•"/>
            </a:pPr>
            <a:r>
              <a:rPr lang="en-US" sz="4373">
                <a:solidFill>
                  <a:srgbClr val="FFFFFF"/>
                </a:solidFill>
                <a:latin typeface="Poppins"/>
                <a:ea typeface="Poppins"/>
                <a:cs typeface="Poppins"/>
                <a:sym typeface="Poppins"/>
              </a:rPr>
              <a:t>To improve search engines on our pages:</a:t>
            </a:r>
          </a:p>
          <a:p>
            <a:pPr marL="944143" lvl="1" indent="-472071" algn="l">
              <a:lnSpc>
                <a:spcPts val="6122"/>
              </a:lnSpc>
              <a:buFont typeface="Arial"/>
              <a:buChar char="•"/>
            </a:pPr>
            <a:r>
              <a:rPr lang="en-US" sz="4373">
                <a:solidFill>
                  <a:srgbClr val="FFFFFF"/>
                </a:solidFill>
                <a:latin typeface="Poppins"/>
                <a:ea typeface="Poppins"/>
                <a:cs typeface="Poppins"/>
                <a:sym typeface="Poppins"/>
              </a:rPr>
              <a:t>Search phrases</a:t>
            </a:r>
          </a:p>
          <a:p>
            <a:pPr marL="944143" lvl="1" indent="-472071" algn="l">
              <a:lnSpc>
                <a:spcPts val="6122"/>
              </a:lnSpc>
              <a:buFont typeface="Arial"/>
              <a:buChar char="•"/>
            </a:pPr>
            <a:r>
              <a:rPr lang="en-US" sz="4373">
                <a:solidFill>
                  <a:srgbClr val="FFFFFF"/>
                </a:solidFill>
                <a:latin typeface="Poppins"/>
                <a:ea typeface="Poppins"/>
                <a:cs typeface="Poppins"/>
                <a:sym typeface="Poppins"/>
              </a:rPr>
              <a:t>Numbers</a:t>
            </a:r>
          </a:p>
          <a:p>
            <a:pPr marL="944143" lvl="1" indent="-472071" algn="l">
              <a:lnSpc>
                <a:spcPts val="6122"/>
              </a:lnSpc>
              <a:buFont typeface="Arial"/>
              <a:buChar char="•"/>
            </a:pPr>
            <a:r>
              <a:rPr lang="en-US" sz="4373">
                <a:solidFill>
                  <a:srgbClr val="FFFFFF"/>
                </a:solidFill>
                <a:latin typeface="Poppins"/>
                <a:ea typeface="Poppins"/>
                <a:cs typeface="Poppins"/>
                <a:sym typeface="Poppins"/>
              </a:rPr>
              <a:t>Brand name</a:t>
            </a:r>
          </a:p>
          <a:p>
            <a:pPr marL="944143" lvl="1" indent="-472071" algn="l">
              <a:lnSpc>
                <a:spcPts val="6122"/>
              </a:lnSpc>
              <a:buFont typeface="Arial"/>
              <a:buChar char="•"/>
            </a:pPr>
            <a:r>
              <a:rPr lang="en-US" sz="4373">
                <a:solidFill>
                  <a:srgbClr val="FFFFFF"/>
                </a:solidFill>
                <a:latin typeface="Poppins"/>
                <a:ea typeface="Poppins"/>
                <a:cs typeface="Poppins"/>
                <a:sym typeface="Poppins"/>
              </a:rPr>
              <a:t>Clear images</a:t>
            </a:r>
          </a:p>
          <a:p>
            <a:pPr marL="944143" lvl="1" indent="-472071" algn="l">
              <a:lnSpc>
                <a:spcPts val="6122"/>
              </a:lnSpc>
              <a:buFont typeface="Arial"/>
              <a:buChar char="•"/>
            </a:pPr>
            <a:r>
              <a:rPr lang="en-US" sz="4373">
                <a:solidFill>
                  <a:srgbClr val="FFFFFF"/>
                </a:solidFill>
                <a:latin typeface="Poppins"/>
                <a:ea typeface="Poppins"/>
                <a:cs typeface="Poppins"/>
                <a:sym typeface="Poppins"/>
              </a:rPr>
              <a:t>Writing in paragraphs</a:t>
            </a:r>
          </a:p>
          <a:p>
            <a:pPr marL="944143" lvl="1" indent="-472071" algn="l">
              <a:lnSpc>
                <a:spcPts val="6122"/>
              </a:lnSpc>
              <a:buFont typeface="Arial"/>
              <a:buChar char="•"/>
            </a:pPr>
            <a:r>
              <a:rPr lang="en-US" sz="4373">
                <a:solidFill>
                  <a:srgbClr val="FFFFFF"/>
                </a:solidFill>
                <a:latin typeface="Poppins"/>
                <a:ea typeface="Poppins"/>
                <a:cs typeface="Poppins"/>
                <a:sym typeface="Poppins"/>
              </a:rPr>
              <a:t>Adding images and videos</a:t>
            </a:r>
          </a:p>
          <a:p>
            <a:pPr marL="944143" lvl="1" indent="-472071" algn="l">
              <a:lnSpc>
                <a:spcPts val="6122"/>
              </a:lnSpc>
              <a:buFont typeface="Arial"/>
              <a:buChar char="•"/>
            </a:pPr>
            <a:r>
              <a:rPr lang="en-US" sz="4373">
                <a:solidFill>
                  <a:srgbClr val="FFFFFF"/>
                </a:solidFill>
                <a:latin typeface="Poppins"/>
                <a:ea typeface="Poppins"/>
                <a:cs typeface="Poppins"/>
                <a:sym typeface="Poppins"/>
              </a:rPr>
              <a:t>Ending with a question</a:t>
            </a:r>
          </a:p>
        </p:txBody>
      </p:sp>
      <p:sp>
        <p:nvSpPr>
          <p:cNvPr id="8" name="Freeform 8"/>
          <p:cNvSpPr/>
          <p:nvPr/>
        </p:nvSpPr>
        <p:spPr>
          <a:xfrm>
            <a:off x="476042" y="159637"/>
            <a:ext cx="1738127" cy="1738127"/>
          </a:xfrm>
          <a:custGeom>
            <a:avLst/>
            <a:gdLst/>
            <a:ahLst/>
            <a:cxnLst/>
            <a:rect l="l" t="t" r="r" b="b"/>
            <a:pathLst>
              <a:path w="1738127" h="1738127">
                <a:moveTo>
                  <a:pt x="0" y="0"/>
                </a:moveTo>
                <a:lnTo>
                  <a:pt x="1738126" y="0"/>
                </a:lnTo>
                <a:lnTo>
                  <a:pt x="1738126" y="1738126"/>
                </a:lnTo>
                <a:lnTo>
                  <a:pt x="0" y="1738126"/>
                </a:lnTo>
                <a:lnTo>
                  <a:pt x="0" y="0"/>
                </a:lnTo>
                <a:close/>
              </a:path>
            </a:pathLst>
          </a:custGeom>
          <a:blipFill>
            <a:blip r:embed="rId4"/>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776763" y="8202899"/>
            <a:ext cx="10450646" cy="104506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sp>
        <p:nvSpPr>
          <p:cNvPr id="5" name="Freeform 5"/>
          <p:cNvSpPr/>
          <p:nvPr/>
        </p:nvSpPr>
        <p:spPr>
          <a:xfrm rot="4387998">
            <a:off x="-2089579" y="4602372"/>
            <a:ext cx="3204559" cy="3204559"/>
          </a:xfrm>
          <a:custGeom>
            <a:avLst/>
            <a:gdLst/>
            <a:ahLst/>
            <a:cxnLst/>
            <a:rect l="l" t="t" r="r" b="b"/>
            <a:pathLst>
              <a:path w="3204559" h="3204559">
                <a:moveTo>
                  <a:pt x="0" y="0"/>
                </a:moveTo>
                <a:lnTo>
                  <a:pt x="3204558" y="0"/>
                </a:lnTo>
                <a:lnTo>
                  <a:pt x="3204558" y="3204558"/>
                </a:lnTo>
                <a:lnTo>
                  <a:pt x="0" y="32045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295431" y="1643274"/>
            <a:ext cx="9076321" cy="8232111"/>
          </a:xfrm>
          <a:custGeom>
            <a:avLst/>
            <a:gdLst/>
            <a:ahLst/>
            <a:cxnLst/>
            <a:rect l="l" t="t" r="r" b="b"/>
            <a:pathLst>
              <a:path w="9076321" h="8232111">
                <a:moveTo>
                  <a:pt x="0" y="0"/>
                </a:moveTo>
                <a:lnTo>
                  <a:pt x="9076322" y="0"/>
                </a:lnTo>
                <a:lnTo>
                  <a:pt x="9076322" y="8232111"/>
                </a:lnTo>
                <a:lnTo>
                  <a:pt x="0" y="8232111"/>
                </a:lnTo>
                <a:lnTo>
                  <a:pt x="0" y="0"/>
                </a:lnTo>
                <a:close/>
              </a:path>
            </a:pathLst>
          </a:custGeom>
          <a:blipFill>
            <a:blip r:embed="rId4"/>
            <a:stretch>
              <a:fillRect t="-5896" b="-5896"/>
            </a:stretch>
          </a:blipFill>
        </p:spPr>
      </p:sp>
      <p:sp>
        <p:nvSpPr>
          <p:cNvPr id="7" name="TextBox 7"/>
          <p:cNvSpPr txBox="1"/>
          <p:nvPr/>
        </p:nvSpPr>
        <p:spPr>
          <a:xfrm>
            <a:off x="3404442" y="438420"/>
            <a:ext cx="10301902" cy="1018635"/>
          </a:xfrm>
          <a:prstGeom prst="rect">
            <a:avLst/>
          </a:prstGeom>
        </p:spPr>
        <p:txBody>
          <a:bodyPr lIns="0" tIns="0" rIns="0" bIns="0" rtlCol="0" anchor="t">
            <a:spAutoFit/>
          </a:bodyPr>
          <a:lstStyle/>
          <a:p>
            <a:pPr algn="ctr">
              <a:lnSpc>
                <a:spcPts val="7904"/>
              </a:lnSpc>
              <a:spcBef>
                <a:spcPct val="0"/>
              </a:spcBef>
            </a:pPr>
            <a:r>
              <a:rPr lang="en-US" sz="5646" b="1">
                <a:solidFill>
                  <a:srgbClr val="FFFFFF"/>
                </a:solidFill>
                <a:latin typeface="Poppins Bold"/>
                <a:ea typeface="Poppins Bold"/>
                <a:cs typeface="Poppins Bold"/>
                <a:sym typeface="Poppins Bold"/>
              </a:rPr>
              <a:t>ADS:</a:t>
            </a:r>
          </a:p>
        </p:txBody>
      </p:sp>
      <p:sp>
        <p:nvSpPr>
          <p:cNvPr id="8" name="Freeform 8"/>
          <p:cNvSpPr/>
          <p:nvPr/>
        </p:nvSpPr>
        <p:spPr>
          <a:xfrm>
            <a:off x="159637" y="159637"/>
            <a:ext cx="1738127" cy="1738127"/>
          </a:xfrm>
          <a:custGeom>
            <a:avLst/>
            <a:gdLst/>
            <a:ahLst/>
            <a:cxnLst/>
            <a:rect l="l" t="t" r="r" b="b"/>
            <a:pathLst>
              <a:path w="1738127" h="1738127">
                <a:moveTo>
                  <a:pt x="0" y="0"/>
                </a:moveTo>
                <a:lnTo>
                  <a:pt x="1738126" y="0"/>
                </a:lnTo>
                <a:lnTo>
                  <a:pt x="1738126" y="1738126"/>
                </a:lnTo>
                <a:lnTo>
                  <a:pt x="0" y="1738126"/>
                </a:lnTo>
                <a:lnTo>
                  <a:pt x="0" y="0"/>
                </a:lnTo>
                <a:close/>
              </a:path>
            </a:pathLst>
          </a:custGeom>
          <a:blipFill>
            <a:blip r:embed="rId5"/>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776763" y="8202899"/>
            <a:ext cx="10450646" cy="104506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sp>
        <p:nvSpPr>
          <p:cNvPr id="5" name="Freeform 5"/>
          <p:cNvSpPr/>
          <p:nvPr/>
        </p:nvSpPr>
        <p:spPr>
          <a:xfrm rot="4387998">
            <a:off x="-2089579" y="4602372"/>
            <a:ext cx="3204559" cy="3204559"/>
          </a:xfrm>
          <a:custGeom>
            <a:avLst/>
            <a:gdLst/>
            <a:ahLst/>
            <a:cxnLst/>
            <a:rect l="l" t="t" r="r" b="b"/>
            <a:pathLst>
              <a:path w="3204559" h="3204559">
                <a:moveTo>
                  <a:pt x="0" y="0"/>
                </a:moveTo>
                <a:lnTo>
                  <a:pt x="3204558" y="0"/>
                </a:lnTo>
                <a:lnTo>
                  <a:pt x="3204558" y="3204558"/>
                </a:lnTo>
                <a:lnTo>
                  <a:pt x="0" y="32045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819644" y="1028700"/>
            <a:ext cx="12182441" cy="9002409"/>
          </a:xfrm>
          <a:custGeom>
            <a:avLst/>
            <a:gdLst/>
            <a:ahLst/>
            <a:cxnLst/>
            <a:rect l="l" t="t" r="r" b="b"/>
            <a:pathLst>
              <a:path w="12182441" h="9002409">
                <a:moveTo>
                  <a:pt x="0" y="0"/>
                </a:moveTo>
                <a:lnTo>
                  <a:pt x="12182441" y="0"/>
                </a:lnTo>
                <a:lnTo>
                  <a:pt x="12182441" y="9002409"/>
                </a:lnTo>
                <a:lnTo>
                  <a:pt x="0" y="9002409"/>
                </a:lnTo>
                <a:lnTo>
                  <a:pt x="0" y="0"/>
                </a:lnTo>
                <a:close/>
              </a:path>
            </a:pathLst>
          </a:custGeom>
          <a:blipFill>
            <a:blip r:embed="rId4"/>
            <a:stretch>
              <a:fillRect/>
            </a:stretch>
          </a:blipFill>
        </p:spPr>
      </p:sp>
      <p:sp>
        <p:nvSpPr>
          <p:cNvPr id="7" name="TextBox 7"/>
          <p:cNvSpPr txBox="1"/>
          <p:nvPr/>
        </p:nvSpPr>
        <p:spPr>
          <a:xfrm>
            <a:off x="3404442" y="66945"/>
            <a:ext cx="10301902" cy="1018635"/>
          </a:xfrm>
          <a:prstGeom prst="rect">
            <a:avLst/>
          </a:prstGeom>
        </p:spPr>
        <p:txBody>
          <a:bodyPr lIns="0" tIns="0" rIns="0" bIns="0" rtlCol="0" anchor="t">
            <a:spAutoFit/>
          </a:bodyPr>
          <a:lstStyle/>
          <a:p>
            <a:pPr algn="ctr">
              <a:lnSpc>
                <a:spcPts val="7904"/>
              </a:lnSpc>
              <a:spcBef>
                <a:spcPct val="0"/>
              </a:spcBef>
            </a:pPr>
            <a:r>
              <a:rPr lang="en-US" sz="5646" b="1">
                <a:solidFill>
                  <a:srgbClr val="FFFFFF"/>
                </a:solidFill>
                <a:latin typeface="Poppins Bold"/>
                <a:ea typeface="Poppins Bold"/>
                <a:cs typeface="Poppins Bold"/>
                <a:sym typeface="Poppins Bold"/>
              </a:rPr>
              <a:t>ADS:</a:t>
            </a:r>
          </a:p>
        </p:txBody>
      </p:sp>
      <p:sp>
        <p:nvSpPr>
          <p:cNvPr id="8" name="Freeform 8"/>
          <p:cNvSpPr/>
          <p:nvPr/>
        </p:nvSpPr>
        <p:spPr>
          <a:xfrm>
            <a:off x="226312" y="159637"/>
            <a:ext cx="1738127" cy="1738127"/>
          </a:xfrm>
          <a:custGeom>
            <a:avLst/>
            <a:gdLst/>
            <a:ahLst/>
            <a:cxnLst/>
            <a:rect l="l" t="t" r="r" b="b"/>
            <a:pathLst>
              <a:path w="1738127" h="1738127">
                <a:moveTo>
                  <a:pt x="0" y="0"/>
                </a:moveTo>
                <a:lnTo>
                  <a:pt x="1738126" y="0"/>
                </a:lnTo>
                <a:lnTo>
                  <a:pt x="1738126" y="1738126"/>
                </a:lnTo>
                <a:lnTo>
                  <a:pt x="0" y="1738126"/>
                </a:lnTo>
                <a:lnTo>
                  <a:pt x="0" y="0"/>
                </a:lnTo>
                <a:close/>
              </a:path>
            </a:pathLst>
          </a:custGeom>
          <a:blipFill>
            <a:blip r:embed="rId5"/>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769895" y="-6244242"/>
            <a:ext cx="10450646" cy="104506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39000"/>
                  </a:srgbClr>
                </a:gs>
                <a:gs pos="100000">
                  <a:srgbClr val="CB6CE6">
                    <a:alpha val="39000"/>
                  </a:srgbClr>
                </a:gs>
              </a:gsLst>
              <a:lin ang="0"/>
            </a:gra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grpSp>
        <p:nvGrpSpPr>
          <p:cNvPr id="5" name="Group 5"/>
          <p:cNvGrpSpPr/>
          <p:nvPr/>
        </p:nvGrpSpPr>
        <p:grpSpPr>
          <a:xfrm>
            <a:off x="9719723" y="7631507"/>
            <a:ext cx="10450646" cy="104506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7" name="TextBox 7"/>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sp>
        <p:nvSpPr>
          <p:cNvPr id="8" name="Freeform 8"/>
          <p:cNvSpPr/>
          <p:nvPr/>
        </p:nvSpPr>
        <p:spPr>
          <a:xfrm rot="4387998">
            <a:off x="-2089579" y="4602372"/>
            <a:ext cx="3204559" cy="3204559"/>
          </a:xfrm>
          <a:custGeom>
            <a:avLst/>
            <a:gdLst/>
            <a:ahLst/>
            <a:cxnLst/>
            <a:rect l="l" t="t" r="r" b="b"/>
            <a:pathLst>
              <a:path w="3204559" h="3204559">
                <a:moveTo>
                  <a:pt x="0" y="0"/>
                </a:moveTo>
                <a:lnTo>
                  <a:pt x="3204558" y="0"/>
                </a:lnTo>
                <a:lnTo>
                  <a:pt x="3204558" y="3204558"/>
                </a:lnTo>
                <a:lnTo>
                  <a:pt x="0" y="32045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4387998">
            <a:off x="16929642" y="1694723"/>
            <a:ext cx="3204559" cy="3204559"/>
          </a:xfrm>
          <a:custGeom>
            <a:avLst/>
            <a:gdLst/>
            <a:ahLst/>
            <a:cxnLst/>
            <a:rect l="l" t="t" r="r" b="b"/>
            <a:pathLst>
              <a:path w="3204559" h="3204559">
                <a:moveTo>
                  <a:pt x="0" y="0"/>
                </a:moveTo>
                <a:lnTo>
                  <a:pt x="3204559" y="0"/>
                </a:lnTo>
                <a:lnTo>
                  <a:pt x="3204559" y="3204558"/>
                </a:lnTo>
                <a:lnTo>
                  <a:pt x="0" y="32045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2342736" y="1896708"/>
            <a:ext cx="12391594" cy="4619390"/>
          </a:xfrm>
          <a:custGeom>
            <a:avLst/>
            <a:gdLst/>
            <a:ahLst/>
            <a:cxnLst/>
            <a:rect l="l" t="t" r="r" b="b"/>
            <a:pathLst>
              <a:path w="12391594" h="4619390">
                <a:moveTo>
                  <a:pt x="0" y="0"/>
                </a:moveTo>
                <a:lnTo>
                  <a:pt x="12391594" y="0"/>
                </a:lnTo>
                <a:lnTo>
                  <a:pt x="12391594" y="4619390"/>
                </a:lnTo>
                <a:lnTo>
                  <a:pt x="0" y="4619390"/>
                </a:lnTo>
                <a:lnTo>
                  <a:pt x="0" y="0"/>
                </a:lnTo>
                <a:close/>
              </a:path>
            </a:pathLst>
          </a:custGeom>
          <a:blipFill>
            <a:blip r:embed="rId4"/>
            <a:stretch>
              <a:fillRect t="-4823" b="-4823"/>
            </a:stretch>
          </a:blipFill>
        </p:spPr>
      </p:sp>
      <p:sp>
        <p:nvSpPr>
          <p:cNvPr id="11" name="TextBox 11"/>
          <p:cNvSpPr txBox="1"/>
          <p:nvPr/>
        </p:nvSpPr>
        <p:spPr>
          <a:xfrm>
            <a:off x="2964622" y="6201773"/>
            <a:ext cx="12358756" cy="1962967"/>
          </a:xfrm>
          <a:prstGeom prst="rect">
            <a:avLst/>
          </a:prstGeom>
        </p:spPr>
        <p:txBody>
          <a:bodyPr lIns="0" tIns="0" rIns="0" bIns="0" rtlCol="0" anchor="t">
            <a:spAutoFit/>
          </a:bodyPr>
          <a:lstStyle/>
          <a:p>
            <a:pPr algn="ctr">
              <a:lnSpc>
                <a:spcPts val="15178"/>
              </a:lnSpc>
              <a:spcBef>
                <a:spcPct val="0"/>
              </a:spcBef>
            </a:pPr>
            <a:r>
              <a:rPr lang="en-US" sz="10841" b="1">
                <a:solidFill>
                  <a:srgbClr val="8F398E"/>
                </a:solidFill>
                <a:latin typeface="Poppins Bold"/>
                <a:ea typeface="Poppins Bold"/>
                <a:cs typeface="Poppins Bold"/>
                <a:sym typeface="Poppins Bold"/>
              </a:rPr>
              <a:t>THANK YOU</a:t>
            </a:r>
          </a:p>
        </p:txBody>
      </p:sp>
      <p:sp>
        <p:nvSpPr>
          <p:cNvPr id="12" name="TextBox 12"/>
          <p:cNvSpPr txBox="1"/>
          <p:nvPr/>
        </p:nvSpPr>
        <p:spPr>
          <a:xfrm>
            <a:off x="6025313" y="8126699"/>
            <a:ext cx="6237375" cy="524529"/>
          </a:xfrm>
          <a:prstGeom prst="rect">
            <a:avLst/>
          </a:prstGeom>
        </p:spPr>
        <p:txBody>
          <a:bodyPr lIns="0" tIns="0" rIns="0" bIns="0" rtlCol="0" anchor="t">
            <a:spAutoFit/>
          </a:bodyPr>
          <a:lstStyle/>
          <a:p>
            <a:pPr algn="ctr">
              <a:lnSpc>
                <a:spcPts val="4163"/>
              </a:lnSpc>
              <a:spcBef>
                <a:spcPct val="0"/>
              </a:spcBef>
            </a:pPr>
            <a:r>
              <a:rPr lang="en-US" sz="2974">
                <a:solidFill>
                  <a:srgbClr val="FFFFFF"/>
                </a:solidFill>
                <a:latin typeface="Poppins"/>
                <a:ea typeface="Poppins"/>
                <a:cs typeface="Poppins"/>
                <a:sym typeface="Poppins"/>
              </a:rPr>
              <a:t>oasis.for.marketing@gmail.com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467522" y="-5451525"/>
            <a:ext cx="11351237" cy="1135123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66000"/>
                  </a:srgbClr>
                </a:gs>
                <a:gs pos="100000">
                  <a:srgbClr val="CB6CE6">
                    <a:alpha val="66000"/>
                  </a:srgbClr>
                </a:gs>
              </a:gsLst>
              <a:lin ang="0"/>
            </a:gra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grpSp>
        <p:nvGrpSpPr>
          <p:cNvPr id="5" name="Group 5"/>
          <p:cNvGrpSpPr>
            <a:grpSpLocks noChangeAspect="1"/>
          </p:cNvGrpSpPr>
          <p:nvPr/>
        </p:nvGrpSpPr>
        <p:grpSpPr>
          <a:xfrm>
            <a:off x="1683368" y="3393002"/>
            <a:ext cx="2294883" cy="2370155"/>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1552" r="-1552"/>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1">
              <a:gsLst>
                <a:gs pos="0">
                  <a:srgbClr val="004AAD">
                    <a:alpha val="100000"/>
                  </a:srgbClr>
                </a:gs>
                <a:gs pos="100000">
                  <a:srgbClr val="CB6CE6">
                    <a:alpha val="100000"/>
                  </a:srgbClr>
                </a:gs>
              </a:gsLst>
              <a:lin ang="0"/>
            </a:gradFill>
          </p:spPr>
        </p:sp>
      </p:grpSp>
      <p:grpSp>
        <p:nvGrpSpPr>
          <p:cNvPr id="8" name="Group 8"/>
          <p:cNvGrpSpPr>
            <a:grpSpLocks noChangeAspect="1"/>
          </p:cNvGrpSpPr>
          <p:nvPr/>
        </p:nvGrpSpPr>
        <p:grpSpPr>
          <a:xfrm>
            <a:off x="4720522" y="3393002"/>
            <a:ext cx="2294883" cy="2370155"/>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t="-7839" b="-7839"/>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1">
              <a:gsLst>
                <a:gs pos="0">
                  <a:srgbClr val="004AAD">
                    <a:alpha val="100000"/>
                  </a:srgbClr>
                </a:gs>
                <a:gs pos="100000">
                  <a:srgbClr val="CB6CE6">
                    <a:alpha val="100000"/>
                  </a:srgbClr>
                </a:gs>
              </a:gsLst>
              <a:lin ang="0"/>
            </a:gradFill>
          </p:spPr>
        </p:sp>
      </p:grpSp>
      <p:sp>
        <p:nvSpPr>
          <p:cNvPr id="11" name="Freeform 11"/>
          <p:cNvSpPr/>
          <p:nvPr/>
        </p:nvSpPr>
        <p:spPr>
          <a:xfrm>
            <a:off x="6508740" y="5332132"/>
            <a:ext cx="5550929" cy="5550929"/>
          </a:xfrm>
          <a:custGeom>
            <a:avLst/>
            <a:gdLst/>
            <a:ahLst/>
            <a:cxnLst/>
            <a:rect l="l" t="t" r="r" b="b"/>
            <a:pathLst>
              <a:path w="5550929" h="5550929">
                <a:moveTo>
                  <a:pt x="0" y="0"/>
                </a:moveTo>
                <a:lnTo>
                  <a:pt x="5550929" y="0"/>
                </a:lnTo>
                <a:lnTo>
                  <a:pt x="5550929" y="5550929"/>
                </a:lnTo>
                <a:lnTo>
                  <a:pt x="0" y="5550929"/>
                </a:lnTo>
                <a:lnTo>
                  <a:pt x="0" y="0"/>
                </a:lnTo>
                <a:close/>
              </a:path>
            </a:pathLst>
          </a:custGeom>
          <a:blipFill>
            <a:blip r:embed="rId4">
              <a:alphaModFix amt="10999"/>
            </a:blip>
            <a:stretch>
              <a:fillRect/>
            </a:stretch>
          </a:blipFill>
        </p:spPr>
      </p:sp>
      <p:grpSp>
        <p:nvGrpSpPr>
          <p:cNvPr id="12" name="Group 12"/>
          <p:cNvGrpSpPr>
            <a:grpSpLocks noChangeAspect="1"/>
          </p:cNvGrpSpPr>
          <p:nvPr/>
        </p:nvGrpSpPr>
        <p:grpSpPr>
          <a:xfrm>
            <a:off x="7995690" y="3393002"/>
            <a:ext cx="2294883" cy="2370155"/>
            <a:chOff x="0" y="0"/>
            <a:chExt cx="6350000" cy="6558280"/>
          </a:xfrm>
        </p:grpSpPr>
        <p:sp>
          <p:nvSpPr>
            <p:cNvPr id="13" name="Freeform 13"/>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t="-35006" b="-139461"/>
              </a:stretch>
            </a:blipFill>
          </p:spPr>
        </p:sp>
        <p:sp>
          <p:nvSpPr>
            <p:cNvPr id="14" name="Freeform 14"/>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1">
              <a:gsLst>
                <a:gs pos="0">
                  <a:srgbClr val="004AAD">
                    <a:alpha val="100000"/>
                  </a:srgbClr>
                </a:gs>
                <a:gs pos="100000">
                  <a:srgbClr val="CB6CE6">
                    <a:alpha val="100000"/>
                  </a:srgbClr>
                </a:gs>
              </a:gsLst>
              <a:lin ang="0"/>
            </a:gradFill>
          </p:spPr>
        </p:sp>
      </p:grpSp>
      <p:grpSp>
        <p:nvGrpSpPr>
          <p:cNvPr id="15" name="Group 15"/>
          <p:cNvGrpSpPr>
            <a:grpSpLocks noChangeAspect="1"/>
          </p:cNvGrpSpPr>
          <p:nvPr/>
        </p:nvGrpSpPr>
        <p:grpSpPr>
          <a:xfrm>
            <a:off x="11283400" y="3393002"/>
            <a:ext cx="2294883" cy="2370155"/>
            <a:chOff x="0" y="0"/>
            <a:chExt cx="6350000" cy="6558280"/>
          </a:xfrm>
        </p:grpSpPr>
        <p:sp>
          <p:nvSpPr>
            <p:cNvPr id="16" name="Freeform 1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1585" r="-1585"/>
              </a:stretch>
            </a:blipFill>
          </p:spPr>
        </p:sp>
        <p:sp>
          <p:nvSpPr>
            <p:cNvPr id="17" name="Freeform 1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1">
              <a:gsLst>
                <a:gs pos="0">
                  <a:srgbClr val="004AAD">
                    <a:alpha val="100000"/>
                  </a:srgbClr>
                </a:gs>
                <a:gs pos="100000">
                  <a:srgbClr val="CB6CE6">
                    <a:alpha val="100000"/>
                  </a:srgbClr>
                </a:gs>
              </a:gsLst>
              <a:lin ang="0"/>
            </a:gradFill>
          </p:spPr>
        </p:sp>
      </p:grpSp>
      <p:grpSp>
        <p:nvGrpSpPr>
          <p:cNvPr id="18" name="Group 18"/>
          <p:cNvGrpSpPr>
            <a:grpSpLocks noChangeAspect="1"/>
          </p:cNvGrpSpPr>
          <p:nvPr/>
        </p:nvGrpSpPr>
        <p:grpSpPr>
          <a:xfrm>
            <a:off x="14590159" y="3393002"/>
            <a:ext cx="2294883" cy="2370155"/>
            <a:chOff x="0" y="0"/>
            <a:chExt cx="6350000" cy="6558280"/>
          </a:xfrm>
        </p:grpSpPr>
        <p:sp>
          <p:nvSpPr>
            <p:cNvPr id="19" name="Freeform 1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7"/>
              <a:stretch>
                <a:fillRect l="-1679" r="-1679"/>
              </a:stretch>
            </a:blipFill>
          </p:spPr>
        </p:sp>
        <p:sp>
          <p:nvSpPr>
            <p:cNvPr id="20" name="Freeform 2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1">
              <a:gsLst>
                <a:gs pos="0">
                  <a:srgbClr val="004AAD">
                    <a:alpha val="100000"/>
                  </a:srgbClr>
                </a:gs>
                <a:gs pos="100000">
                  <a:srgbClr val="CB6CE6">
                    <a:alpha val="100000"/>
                  </a:srgbClr>
                </a:gs>
              </a:gsLst>
              <a:lin ang="0"/>
            </a:gradFill>
          </p:spPr>
        </p:sp>
      </p:grpSp>
      <p:sp>
        <p:nvSpPr>
          <p:cNvPr id="21" name="Freeform 21"/>
          <p:cNvSpPr/>
          <p:nvPr/>
        </p:nvSpPr>
        <p:spPr>
          <a:xfrm>
            <a:off x="380022" y="224094"/>
            <a:ext cx="1738127" cy="1738127"/>
          </a:xfrm>
          <a:custGeom>
            <a:avLst/>
            <a:gdLst/>
            <a:ahLst/>
            <a:cxnLst/>
            <a:rect l="l" t="t" r="r" b="b"/>
            <a:pathLst>
              <a:path w="1738127" h="1738127">
                <a:moveTo>
                  <a:pt x="0" y="0"/>
                </a:moveTo>
                <a:lnTo>
                  <a:pt x="1738127" y="0"/>
                </a:lnTo>
                <a:lnTo>
                  <a:pt x="1738127" y="1738126"/>
                </a:lnTo>
                <a:lnTo>
                  <a:pt x="0" y="1738126"/>
                </a:lnTo>
                <a:lnTo>
                  <a:pt x="0" y="0"/>
                </a:lnTo>
                <a:close/>
              </a:path>
            </a:pathLst>
          </a:custGeom>
          <a:blipFill>
            <a:blip r:embed="rId4"/>
            <a:stretch>
              <a:fillRect/>
            </a:stretch>
          </a:blipFill>
        </p:spPr>
      </p:sp>
      <p:sp>
        <p:nvSpPr>
          <p:cNvPr id="22" name="TextBox 22"/>
          <p:cNvSpPr txBox="1"/>
          <p:nvPr/>
        </p:nvSpPr>
        <p:spPr>
          <a:xfrm>
            <a:off x="1015331" y="5899712"/>
            <a:ext cx="3377636" cy="492811"/>
          </a:xfrm>
          <a:prstGeom prst="rect">
            <a:avLst/>
          </a:prstGeom>
        </p:spPr>
        <p:txBody>
          <a:bodyPr lIns="0" tIns="0" rIns="0" bIns="0" rtlCol="0" anchor="t">
            <a:spAutoFit/>
          </a:bodyPr>
          <a:lstStyle/>
          <a:p>
            <a:pPr algn="ctr">
              <a:lnSpc>
                <a:spcPts val="3812"/>
              </a:lnSpc>
              <a:spcBef>
                <a:spcPct val="0"/>
              </a:spcBef>
            </a:pPr>
            <a:r>
              <a:rPr lang="en-US" sz="2722" b="1">
                <a:solidFill>
                  <a:srgbClr val="FFFFFF"/>
                </a:solidFill>
                <a:latin typeface="Poppins Bold"/>
                <a:ea typeface="Poppins Bold"/>
                <a:cs typeface="Poppins Bold"/>
                <a:sym typeface="Poppins Bold"/>
              </a:rPr>
              <a:t>Alyaa Atef</a:t>
            </a:r>
          </a:p>
        </p:txBody>
      </p:sp>
      <p:sp>
        <p:nvSpPr>
          <p:cNvPr id="23" name="TextBox 23"/>
          <p:cNvSpPr txBox="1"/>
          <p:nvPr/>
        </p:nvSpPr>
        <p:spPr>
          <a:xfrm>
            <a:off x="847703" y="6506541"/>
            <a:ext cx="3966211" cy="492616"/>
          </a:xfrm>
          <a:prstGeom prst="rect">
            <a:avLst/>
          </a:prstGeom>
        </p:spPr>
        <p:txBody>
          <a:bodyPr lIns="0" tIns="0" rIns="0" bIns="0" rtlCol="0" anchor="t">
            <a:spAutoFit/>
          </a:bodyPr>
          <a:lstStyle/>
          <a:p>
            <a:pPr algn="ctr">
              <a:lnSpc>
                <a:spcPts val="3822"/>
              </a:lnSpc>
              <a:spcBef>
                <a:spcPct val="0"/>
              </a:spcBef>
            </a:pPr>
            <a:r>
              <a:rPr lang="en-US" sz="2730">
                <a:solidFill>
                  <a:srgbClr val="FFFFFF"/>
                </a:solidFill>
                <a:latin typeface="Poppins"/>
                <a:ea typeface="Poppins"/>
                <a:cs typeface="Poppins"/>
                <a:sym typeface="Poppins"/>
              </a:rPr>
              <a:t>CEO </a:t>
            </a:r>
          </a:p>
        </p:txBody>
      </p:sp>
      <p:sp>
        <p:nvSpPr>
          <p:cNvPr id="24" name="TextBox 24"/>
          <p:cNvSpPr txBox="1"/>
          <p:nvPr/>
        </p:nvSpPr>
        <p:spPr>
          <a:xfrm>
            <a:off x="5275773" y="1360811"/>
            <a:ext cx="7736455" cy="1284972"/>
          </a:xfrm>
          <a:prstGeom prst="rect">
            <a:avLst/>
          </a:prstGeom>
        </p:spPr>
        <p:txBody>
          <a:bodyPr lIns="0" tIns="0" rIns="0" bIns="0" rtlCol="0" anchor="t">
            <a:spAutoFit/>
          </a:bodyPr>
          <a:lstStyle/>
          <a:p>
            <a:pPr algn="ctr">
              <a:lnSpc>
                <a:spcPts val="10024"/>
              </a:lnSpc>
              <a:spcBef>
                <a:spcPct val="0"/>
              </a:spcBef>
            </a:pPr>
            <a:r>
              <a:rPr lang="en-US" sz="7160" b="1">
                <a:solidFill>
                  <a:srgbClr val="FFFFFF"/>
                </a:solidFill>
                <a:latin typeface="Poppins Bold"/>
                <a:ea typeface="Poppins Bold"/>
                <a:cs typeface="Poppins Bold"/>
                <a:sym typeface="Poppins Bold"/>
              </a:rPr>
              <a:t>OASIS TEAM</a:t>
            </a:r>
          </a:p>
        </p:txBody>
      </p:sp>
      <p:sp>
        <p:nvSpPr>
          <p:cNvPr id="25" name="TextBox 25"/>
          <p:cNvSpPr txBox="1"/>
          <p:nvPr/>
        </p:nvSpPr>
        <p:spPr>
          <a:xfrm>
            <a:off x="4179145" y="5899712"/>
            <a:ext cx="3377636" cy="492811"/>
          </a:xfrm>
          <a:prstGeom prst="rect">
            <a:avLst/>
          </a:prstGeom>
        </p:spPr>
        <p:txBody>
          <a:bodyPr lIns="0" tIns="0" rIns="0" bIns="0" rtlCol="0" anchor="t">
            <a:spAutoFit/>
          </a:bodyPr>
          <a:lstStyle/>
          <a:p>
            <a:pPr algn="ctr">
              <a:lnSpc>
                <a:spcPts val="3812"/>
              </a:lnSpc>
              <a:spcBef>
                <a:spcPct val="0"/>
              </a:spcBef>
            </a:pPr>
            <a:r>
              <a:rPr lang="en-US" sz="2722" b="1">
                <a:solidFill>
                  <a:srgbClr val="FFFFFF"/>
                </a:solidFill>
                <a:latin typeface="Poppins Bold"/>
                <a:ea typeface="Poppins Bold"/>
                <a:cs typeface="Poppins Bold"/>
                <a:sym typeface="Poppins Bold"/>
              </a:rPr>
              <a:t>Samah Zakaria</a:t>
            </a:r>
          </a:p>
        </p:txBody>
      </p:sp>
      <p:sp>
        <p:nvSpPr>
          <p:cNvPr id="26" name="TextBox 26"/>
          <p:cNvSpPr txBox="1"/>
          <p:nvPr/>
        </p:nvSpPr>
        <p:spPr>
          <a:xfrm>
            <a:off x="3884858" y="6506541"/>
            <a:ext cx="3966211" cy="492616"/>
          </a:xfrm>
          <a:prstGeom prst="rect">
            <a:avLst/>
          </a:prstGeom>
        </p:spPr>
        <p:txBody>
          <a:bodyPr lIns="0" tIns="0" rIns="0" bIns="0" rtlCol="0" anchor="t">
            <a:spAutoFit/>
          </a:bodyPr>
          <a:lstStyle/>
          <a:p>
            <a:pPr algn="ctr">
              <a:lnSpc>
                <a:spcPts val="3822"/>
              </a:lnSpc>
              <a:spcBef>
                <a:spcPct val="0"/>
              </a:spcBef>
            </a:pPr>
            <a:r>
              <a:rPr lang="en-US" sz="2730">
                <a:solidFill>
                  <a:srgbClr val="FFFFFF"/>
                </a:solidFill>
                <a:latin typeface="Poppins"/>
                <a:ea typeface="Poppins"/>
                <a:cs typeface="Poppins"/>
                <a:sym typeface="Poppins"/>
              </a:rPr>
              <a:t>Graphic Designer</a:t>
            </a:r>
          </a:p>
        </p:txBody>
      </p:sp>
      <p:sp>
        <p:nvSpPr>
          <p:cNvPr id="27" name="TextBox 27"/>
          <p:cNvSpPr txBox="1"/>
          <p:nvPr/>
        </p:nvSpPr>
        <p:spPr>
          <a:xfrm>
            <a:off x="7327653" y="5899712"/>
            <a:ext cx="3377636" cy="492811"/>
          </a:xfrm>
          <a:prstGeom prst="rect">
            <a:avLst/>
          </a:prstGeom>
        </p:spPr>
        <p:txBody>
          <a:bodyPr lIns="0" tIns="0" rIns="0" bIns="0" rtlCol="0" anchor="t">
            <a:spAutoFit/>
          </a:bodyPr>
          <a:lstStyle/>
          <a:p>
            <a:pPr algn="ctr">
              <a:lnSpc>
                <a:spcPts val="3812"/>
              </a:lnSpc>
              <a:spcBef>
                <a:spcPct val="0"/>
              </a:spcBef>
            </a:pPr>
            <a:r>
              <a:rPr lang="en-US" sz="2722" b="1">
                <a:solidFill>
                  <a:srgbClr val="FFFFFF"/>
                </a:solidFill>
                <a:latin typeface="Poppins Bold"/>
                <a:ea typeface="Poppins Bold"/>
                <a:cs typeface="Poppins Bold"/>
                <a:sym typeface="Poppins Bold"/>
              </a:rPr>
              <a:t>Shrouk Mohey</a:t>
            </a:r>
          </a:p>
        </p:txBody>
      </p:sp>
      <p:sp>
        <p:nvSpPr>
          <p:cNvPr id="28" name="TextBox 28"/>
          <p:cNvSpPr txBox="1"/>
          <p:nvPr/>
        </p:nvSpPr>
        <p:spPr>
          <a:xfrm>
            <a:off x="7160026" y="6506541"/>
            <a:ext cx="3966211" cy="492616"/>
          </a:xfrm>
          <a:prstGeom prst="rect">
            <a:avLst/>
          </a:prstGeom>
        </p:spPr>
        <p:txBody>
          <a:bodyPr lIns="0" tIns="0" rIns="0" bIns="0" rtlCol="0" anchor="t">
            <a:spAutoFit/>
          </a:bodyPr>
          <a:lstStyle/>
          <a:p>
            <a:pPr algn="ctr">
              <a:lnSpc>
                <a:spcPts val="3822"/>
              </a:lnSpc>
              <a:spcBef>
                <a:spcPct val="0"/>
              </a:spcBef>
            </a:pPr>
            <a:r>
              <a:rPr lang="en-US" sz="2730">
                <a:solidFill>
                  <a:srgbClr val="FFFFFF"/>
                </a:solidFill>
                <a:latin typeface="Poppins"/>
                <a:ea typeface="Poppins"/>
                <a:cs typeface="Poppins"/>
                <a:sym typeface="Poppins"/>
              </a:rPr>
              <a:t>Content Creator</a:t>
            </a:r>
          </a:p>
        </p:txBody>
      </p:sp>
      <p:sp>
        <p:nvSpPr>
          <p:cNvPr id="29" name="TextBox 29"/>
          <p:cNvSpPr txBox="1"/>
          <p:nvPr/>
        </p:nvSpPr>
        <p:spPr>
          <a:xfrm>
            <a:off x="10615363" y="5899712"/>
            <a:ext cx="3377636" cy="492811"/>
          </a:xfrm>
          <a:prstGeom prst="rect">
            <a:avLst/>
          </a:prstGeom>
        </p:spPr>
        <p:txBody>
          <a:bodyPr lIns="0" tIns="0" rIns="0" bIns="0" rtlCol="0" anchor="t">
            <a:spAutoFit/>
          </a:bodyPr>
          <a:lstStyle/>
          <a:p>
            <a:pPr algn="ctr">
              <a:lnSpc>
                <a:spcPts val="3812"/>
              </a:lnSpc>
              <a:spcBef>
                <a:spcPct val="0"/>
              </a:spcBef>
            </a:pPr>
            <a:r>
              <a:rPr lang="en-US" sz="2722" b="1">
                <a:solidFill>
                  <a:srgbClr val="FFFFFF"/>
                </a:solidFill>
                <a:latin typeface="Poppins Bold"/>
                <a:ea typeface="Poppins Bold"/>
                <a:cs typeface="Poppins Bold"/>
                <a:sym typeface="Poppins Bold"/>
              </a:rPr>
              <a:t>Fatma Zahran</a:t>
            </a:r>
          </a:p>
        </p:txBody>
      </p:sp>
      <p:sp>
        <p:nvSpPr>
          <p:cNvPr id="30" name="TextBox 30"/>
          <p:cNvSpPr txBox="1"/>
          <p:nvPr/>
        </p:nvSpPr>
        <p:spPr>
          <a:xfrm>
            <a:off x="10447735" y="6506541"/>
            <a:ext cx="3966211" cy="492616"/>
          </a:xfrm>
          <a:prstGeom prst="rect">
            <a:avLst/>
          </a:prstGeom>
        </p:spPr>
        <p:txBody>
          <a:bodyPr lIns="0" tIns="0" rIns="0" bIns="0" rtlCol="0" anchor="t">
            <a:spAutoFit/>
          </a:bodyPr>
          <a:lstStyle/>
          <a:p>
            <a:pPr algn="ctr">
              <a:lnSpc>
                <a:spcPts val="3822"/>
              </a:lnSpc>
              <a:spcBef>
                <a:spcPct val="0"/>
              </a:spcBef>
            </a:pPr>
            <a:r>
              <a:rPr lang="en-US" sz="2730">
                <a:solidFill>
                  <a:srgbClr val="FFFFFF"/>
                </a:solidFill>
                <a:latin typeface="Poppins"/>
                <a:ea typeface="Poppins"/>
                <a:cs typeface="Poppins"/>
                <a:sym typeface="Poppins"/>
              </a:rPr>
              <a:t>Media buyer</a:t>
            </a:r>
          </a:p>
        </p:txBody>
      </p:sp>
      <p:sp>
        <p:nvSpPr>
          <p:cNvPr id="31" name="TextBox 31"/>
          <p:cNvSpPr txBox="1"/>
          <p:nvPr/>
        </p:nvSpPr>
        <p:spPr>
          <a:xfrm>
            <a:off x="13922122" y="5899712"/>
            <a:ext cx="3377636" cy="492811"/>
          </a:xfrm>
          <a:prstGeom prst="rect">
            <a:avLst/>
          </a:prstGeom>
        </p:spPr>
        <p:txBody>
          <a:bodyPr lIns="0" tIns="0" rIns="0" bIns="0" rtlCol="0" anchor="t">
            <a:spAutoFit/>
          </a:bodyPr>
          <a:lstStyle/>
          <a:p>
            <a:pPr algn="ctr">
              <a:lnSpc>
                <a:spcPts val="3812"/>
              </a:lnSpc>
              <a:spcBef>
                <a:spcPct val="0"/>
              </a:spcBef>
            </a:pPr>
            <a:r>
              <a:rPr lang="en-US" sz="2722" b="1">
                <a:solidFill>
                  <a:srgbClr val="FFFFFF"/>
                </a:solidFill>
                <a:latin typeface="Poppins Bold"/>
                <a:ea typeface="Poppins Bold"/>
                <a:cs typeface="Poppins Bold"/>
                <a:sym typeface="Poppins Bold"/>
              </a:rPr>
              <a:t>Nourhan Ayman</a:t>
            </a:r>
          </a:p>
        </p:txBody>
      </p:sp>
      <p:sp>
        <p:nvSpPr>
          <p:cNvPr id="32" name="TextBox 32"/>
          <p:cNvSpPr txBox="1"/>
          <p:nvPr/>
        </p:nvSpPr>
        <p:spPr>
          <a:xfrm>
            <a:off x="13754495" y="6506541"/>
            <a:ext cx="3966211" cy="968866"/>
          </a:xfrm>
          <a:prstGeom prst="rect">
            <a:avLst/>
          </a:prstGeom>
        </p:spPr>
        <p:txBody>
          <a:bodyPr lIns="0" tIns="0" rIns="0" bIns="0" rtlCol="0" anchor="t">
            <a:spAutoFit/>
          </a:bodyPr>
          <a:lstStyle/>
          <a:p>
            <a:pPr algn="ctr">
              <a:lnSpc>
                <a:spcPts val="3822"/>
              </a:lnSpc>
              <a:spcBef>
                <a:spcPct val="0"/>
              </a:spcBef>
            </a:pPr>
            <a:r>
              <a:rPr lang="en-US" sz="2730">
                <a:solidFill>
                  <a:srgbClr val="FFFFFF"/>
                </a:solidFill>
                <a:latin typeface="Poppins"/>
                <a:ea typeface="Poppins"/>
                <a:cs typeface="Poppins"/>
                <a:sym typeface="Poppins"/>
              </a:rPr>
              <a:t>Social Media Moderator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680553" y="626539"/>
            <a:ext cx="6875146" cy="4516961"/>
            <a:chOff x="0" y="0"/>
            <a:chExt cx="9166861" cy="6022615"/>
          </a:xfrm>
        </p:grpSpPr>
        <p:pic>
          <p:nvPicPr>
            <p:cNvPr id="3" name="Picture 3"/>
            <p:cNvPicPr>
              <a:picLocks noChangeAspect="1"/>
            </p:cNvPicPr>
            <p:nvPr/>
          </p:nvPicPr>
          <p:blipFill>
            <a:blip r:embed="rId2"/>
            <a:srcRect l="11948" r="11948"/>
            <a:stretch>
              <a:fillRect/>
            </a:stretch>
          </p:blipFill>
          <p:spPr>
            <a:xfrm>
              <a:off x="0" y="0"/>
              <a:ext cx="9166861" cy="6022615"/>
            </a:xfrm>
            <a:prstGeom prst="rect">
              <a:avLst/>
            </a:prstGeom>
          </p:spPr>
        </p:pic>
      </p:grpSp>
      <p:grpSp>
        <p:nvGrpSpPr>
          <p:cNvPr id="4" name="Group 4"/>
          <p:cNvGrpSpPr/>
          <p:nvPr/>
        </p:nvGrpSpPr>
        <p:grpSpPr>
          <a:xfrm>
            <a:off x="3321145" y="-7610607"/>
            <a:ext cx="9710401" cy="97104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61000"/>
                  </a:srgbClr>
                </a:gs>
                <a:gs pos="100000">
                  <a:srgbClr val="CB6CE6">
                    <a:alpha val="61000"/>
                  </a:srgbClr>
                </a:gs>
              </a:gsLst>
              <a:lin ang="0"/>
            </a:gradFill>
          </p:spPr>
        </p:sp>
        <p:sp>
          <p:nvSpPr>
            <p:cNvPr id="6" name="TextBox 6"/>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grpSp>
        <p:nvGrpSpPr>
          <p:cNvPr id="7" name="Group 7"/>
          <p:cNvGrpSpPr/>
          <p:nvPr/>
        </p:nvGrpSpPr>
        <p:grpSpPr>
          <a:xfrm>
            <a:off x="10607243" y="5436992"/>
            <a:ext cx="7021766" cy="4660385"/>
            <a:chOff x="0" y="0"/>
            <a:chExt cx="9362354" cy="6213847"/>
          </a:xfrm>
        </p:grpSpPr>
        <p:pic>
          <p:nvPicPr>
            <p:cNvPr id="8" name="Picture 8"/>
            <p:cNvPicPr>
              <a:picLocks noChangeAspect="1"/>
            </p:cNvPicPr>
            <p:nvPr/>
          </p:nvPicPr>
          <p:blipFill>
            <a:blip r:embed="rId3"/>
            <a:srcRect l="12332" r="12332"/>
            <a:stretch>
              <a:fillRect/>
            </a:stretch>
          </p:blipFill>
          <p:spPr>
            <a:xfrm>
              <a:off x="0" y="0"/>
              <a:ext cx="9362354" cy="6213847"/>
            </a:xfrm>
            <a:prstGeom prst="rect">
              <a:avLst/>
            </a:prstGeom>
          </p:spPr>
        </p:pic>
      </p:grpSp>
      <p:grpSp>
        <p:nvGrpSpPr>
          <p:cNvPr id="9" name="Group 9"/>
          <p:cNvGrpSpPr/>
          <p:nvPr/>
        </p:nvGrpSpPr>
        <p:grpSpPr>
          <a:xfrm>
            <a:off x="3899411" y="8805016"/>
            <a:ext cx="9710401" cy="971040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61000"/>
                  </a:srgbClr>
                </a:gs>
                <a:gs pos="100000">
                  <a:srgbClr val="CB6CE6">
                    <a:alpha val="61000"/>
                  </a:srgbClr>
                </a:gs>
              </a:gsLst>
              <a:lin ang="0"/>
            </a:gradFill>
          </p:spPr>
        </p:sp>
        <p:sp>
          <p:nvSpPr>
            <p:cNvPr id="11" name="TextBox 11"/>
            <p:cNvSpPr txBox="1"/>
            <p:nvPr/>
          </p:nvSpPr>
          <p:spPr>
            <a:xfrm>
              <a:off x="76200" y="0"/>
              <a:ext cx="660400" cy="736600"/>
            </a:xfrm>
            <a:prstGeom prst="rect">
              <a:avLst/>
            </a:prstGeom>
          </p:spPr>
          <p:txBody>
            <a:bodyPr lIns="50800" tIns="50800" rIns="50800" bIns="50800" rtlCol="0" anchor="ctr"/>
            <a:lstStyle/>
            <a:p>
              <a:pPr algn="ctr">
                <a:lnSpc>
                  <a:spcPts val="3731"/>
                </a:lnSpc>
              </a:pPr>
              <a:endParaRPr/>
            </a:p>
          </p:txBody>
        </p:sp>
      </p:grpSp>
      <p:sp>
        <p:nvSpPr>
          <p:cNvPr id="12" name="TextBox 12"/>
          <p:cNvSpPr txBox="1"/>
          <p:nvPr/>
        </p:nvSpPr>
        <p:spPr>
          <a:xfrm>
            <a:off x="1826354" y="2996459"/>
            <a:ext cx="5206836" cy="863720"/>
          </a:xfrm>
          <a:prstGeom prst="rect">
            <a:avLst/>
          </a:prstGeom>
        </p:spPr>
        <p:txBody>
          <a:bodyPr lIns="0" tIns="0" rIns="0" bIns="0" rtlCol="0" anchor="t">
            <a:spAutoFit/>
          </a:bodyPr>
          <a:lstStyle/>
          <a:p>
            <a:pPr algn="l">
              <a:lnSpc>
                <a:spcPts val="6993"/>
              </a:lnSpc>
              <a:spcBef>
                <a:spcPct val="0"/>
              </a:spcBef>
            </a:pPr>
            <a:r>
              <a:rPr lang="en-US" sz="4995" b="1">
                <a:solidFill>
                  <a:srgbClr val="FFFFFF"/>
                </a:solidFill>
                <a:latin typeface="Raleway Bold"/>
                <a:ea typeface="Raleway Bold"/>
                <a:cs typeface="Raleway Bold"/>
                <a:sym typeface="Raleway Bold"/>
              </a:rPr>
              <a:t>OUR MISSION</a:t>
            </a:r>
          </a:p>
        </p:txBody>
      </p:sp>
      <p:sp>
        <p:nvSpPr>
          <p:cNvPr id="13" name="TextBox 13"/>
          <p:cNvSpPr txBox="1"/>
          <p:nvPr/>
        </p:nvSpPr>
        <p:spPr>
          <a:xfrm>
            <a:off x="1028700" y="4057490"/>
            <a:ext cx="8128037" cy="2319481"/>
          </a:xfrm>
          <a:prstGeom prst="rect">
            <a:avLst/>
          </a:prstGeom>
        </p:spPr>
        <p:txBody>
          <a:bodyPr lIns="0" tIns="0" rIns="0" bIns="0" rtlCol="0" anchor="t">
            <a:spAutoFit/>
          </a:bodyPr>
          <a:lstStyle/>
          <a:p>
            <a:pPr algn="just">
              <a:lnSpc>
                <a:spcPts val="4645"/>
              </a:lnSpc>
              <a:spcBef>
                <a:spcPct val="0"/>
              </a:spcBef>
            </a:pPr>
            <a:r>
              <a:rPr lang="en-US" sz="3318">
                <a:solidFill>
                  <a:srgbClr val="FFFFFF"/>
                </a:solidFill>
                <a:latin typeface="Raleway"/>
                <a:ea typeface="Raleway"/>
                <a:cs typeface="Raleway"/>
                <a:sym typeface="Raleway"/>
              </a:rPr>
              <a:t>To empower small and medium-sized businesses in the Gulf region to achieve their full potential through innovative digital marketing solutions.</a:t>
            </a:r>
          </a:p>
        </p:txBody>
      </p:sp>
      <p:sp>
        <p:nvSpPr>
          <p:cNvPr id="14" name="Freeform 14"/>
          <p:cNvSpPr/>
          <p:nvPr/>
        </p:nvSpPr>
        <p:spPr>
          <a:xfrm>
            <a:off x="343277" y="159637"/>
            <a:ext cx="1738127" cy="1738127"/>
          </a:xfrm>
          <a:custGeom>
            <a:avLst/>
            <a:gdLst/>
            <a:ahLst/>
            <a:cxnLst/>
            <a:rect l="l" t="t" r="r" b="b"/>
            <a:pathLst>
              <a:path w="1738127" h="1738127">
                <a:moveTo>
                  <a:pt x="0" y="0"/>
                </a:moveTo>
                <a:lnTo>
                  <a:pt x="1738127" y="0"/>
                </a:lnTo>
                <a:lnTo>
                  <a:pt x="1738127" y="1738126"/>
                </a:lnTo>
                <a:lnTo>
                  <a:pt x="0" y="1738126"/>
                </a:lnTo>
                <a:lnTo>
                  <a:pt x="0" y="0"/>
                </a:lnTo>
                <a:close/>
              </a:path>
            </a:pathLst>
          </a:custGeom>
          <a:blipFill>
            <a:blip r:embed="rId4"/>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353114" y="-243922"/>
            <a:ext cx="8178807" cy="5447421"/>
            <a:chOff x="0" y="0"/>
            <a:chExt cx="10905076" cy="7263227"/>
          </a:xfrm>
        </p:grpSpPr>
        <p:pic>
          <p:nvPicPr>
            <p:cNvPr id="3" name="Picture 3"/>
            <p:cNvPicPr>
              <a:picLocks noChangeAspect="1"/>
            </p:cNvPicPr>
            <p:nvPr/>
          </p:nvPicPr>
          <p:blipFill>
            <a:blip r:embed="rId2"/>
            <a:srcRect l="7835" r="7835"/>
            <a:stretch>
              <a:fillRect/>
            </a:stretch>
          </p:blipFill>
          <p:spPr>
            <a:xfrm>
              <a:off x="0" y="0"/>
              <a:ext cx="10905076" cy="7263227"/>
            </a:xfrm>
            <a:prstGeom prst="rect">
              <a:avLst/>
            </a:prstGeom>
          </p:spPr>
        </p:pic>
      </p:grpSp>
      <p:grpSp>
        <p:nvGrpSpPr>
          <p:cNvPr id="4" name="Group 4"/>
          <p:cNvGrpSpPr/>
          <p:nvPr/>
        </p:nvGrpSpPr>
        <p:grpSpPr>
          <a:xfrm>
            <a:off x="2081404" y="-7230613"/>
            <a:ext cx="9710401" cy="97104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90000"/>
                  </a:srgbClr>
                </a:gs>
                <a:gs pos="100000">
                  <a:srgbClr val="CB6CE6">
                    <a:alpha val="90000"/>
                  </a:srgbClr>
                </a:gs>
              </a:gsLst>
              <a:lin ang="0"/>
            </a:gradFill>
          </p:spPr>
        </p:sp>
        <p:sp>
          <p:nvSpPr>
            <p:cNvPr id="6" name="TextBox 6"/>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grpSp>
        <p:nvGrpSpPr>
          <p:cNvPr id="7" name="Group 7"/>
          <p:cNvGrpSpPr/>
          <p:nvPr/>
        </p:nvGrpSpPr>
        <p:grpSpPr>
          <a:xfrm>
            <a:off x="10353114" y="5366274"/>
            <a:ext cx="8178807" cy="5447421"/>
            <a:chOff x="0" y="0"/>
            <a:chExt cx="10905076" cy="7263227"/>
          </a:xfrm>
        </p:grpSpPr>
        <p:pic>
          <p:nvPicPr>
            <p:cNvPr id="8" name="Picture 8"/>
            <p:cNvPicPr>
              <a:picLocks noChangeAspect="1"/>
            </p:cNvPicPr>
            <p:nvPr/>
          </p:nvPicPr>
          <p:blipFill>
            <a:blip r:embed="rId3"/>
            <a:srcRect l="7835" r="7835"/>
            <a:stretch>
              <a:fillRect/>
            </a:stretch>
          </p:blipFill>
          <p:spPr>
            <a:xfrm>
              <a:off x="0" y="0"/>
              <a:ext cx="10905076" cy="7263227"/>
            </a:xfrm>
            <a:prstGeom prst="rect">
              <a:avLst/>
            </a:prstGeom>
          </p:spPr>
        </p:pic>
      </p:grpSp>
      <p:grpSp>
        <p:nvGrpSpPr>
          <p:cNvPr id="9" name="Group 9"/>
          <p:cNvGrpSpPr/>
          <p:nvPr/>
        </p:nvGrpSpPr>
        <p:grpSpPr>
          <a:xfrm>
            <a:off x="3899411" y="8378363"/>
            <a:ext cx="9710401" cy="971040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86000"/>
                  </a:srgbClr>
                </a:gs>
                <a:gs pos="100000">
                  <a:srgbClr val="CB6CE6">
                    <a:alpha val="86000"/>
                  </a:srgbClr>
                </a:gs>
              </a:gsLst>
              <a:lin ang="0"/>
            </a:gradFill>
          </p:spPr>
        </p:sp>
        <p:sp>
          <p:nvSpPr>
            <p:cNvPr id="11" name="TextBox 11"/>
            <p:cNvSpPr txBox="1"/>
            <p:nvPr/>
          </p:nvSpPr>
          <p:spPr>
            <a:xfrm>
              <a:off x="76200" y="0"/>
              <a:ext cx="660400" cy="736600"/>
            </a:xfrm>
            <a:prstGeom prst="rect">
              <a:avLst/>
            </a:prstGeom>
          </p:spPr>
          <p:txBody>
            <a:bodyPr lIns="50800" tIns="50800" rIns="50800" bIns="50800" rtlCol="0" anchor="ctr"/>
            <a:lstStyle/>
            <a:p>
              <a:pPr algn="ctr">
                <a:lnSpc>
                  <a:spcPts val="3731"/>
                </a:lnSpc>
              </a:pPr>
              <a:endParaRPr/>
            </a:p>
          </p:txBody>
        </p:sp>
      </p:grpSp>
      <p:sp>
        <p:nvSpPr>
          <p:cNvPr id="12" name="TextBox 12"/>
          <p:cNvSpPr txBox="1"/>
          <p:nvPr/>
        </p:nvSpPr>
        <p:spPr>
          <a:xfrm>
            <a:off x="1826354" y="2881784"/>
            <a:ext cx="5928227" cy="978395"/>
          </a:xfrm>
          <a:prstGeom prst="rect">
            <a:avLst/>
          </a:prstGeom>
        </p:spPr>
        <p:txBody>
          <a:bodyPr lIns="0" tIns="0" rIns="0" bIns="0" rtlCol="0" anchor="t">
            <a:spAutoFit/>
          </a:bodyPr>
          <a:lstStyle/>
          <a:p>
            <a:pPr algn="l">
              <a:lnSpc>
                <a:spcPts val="7962"/>
              </a:lnSpc>
              <a:spcBef>
                <a:spcPct val="0"/>
              </a:spcBef>
            </a:pPr>
            <a:r>
              <a:rPr lang="en-US" sz="5687" b="1">
                <a:solidFill>
                  <a:srgbClr val="FFFFFF"/>
                </a:solidFill>
                <a:latin typeface="Raleway Bold"/>
                <a:ea typeface="Raleway Bold"/>
                <a:cs typeface="Raleway Bold"/>
                <a:sym typeface="Raleway Bold"/>
              </a:rPr>
              <a:t>OUR VISION</a:t>
            </a:r>
          </a:p>
        </p:txBody>
      </p:sp>
      <p:sp>
        <p:nvSpPr>
          <p:cNvPr id="13" name="TextBox 13"/>
          <p:cNvSpPr txBox="1"/>
          <p:nvPr/>
        </p:nvSpPr>
        <p:spPr>
          <a:xfrm>
            <a:off x="1649467" y="4146866"/>
            <a:ext cx="7105145" cy="2209959"/>
          </a:xfrm>
          <a:prstGeom prst="rect">
            <a:avLst/>
          </a:prstGeom>
        </p:spPr>
        <p:txBody>
          <a:bodyPr lIns="0" tIns="0" rIns="0" bIns="0" rtlCol="0" anchor="t">
            <a:spAutoFit/>
          </a:bodyPr>
          <a:lstStyle/>
          <a:p>
            <a:pPr algn="just">
              <a:lnSpc>
                <a:spcPts val="4418"/>
              </a:lnSpc>
              <a:spcBef>
                <a:spcPct val="0"/>
              </a:spcBef>
            </a:pPr>
            <a:r>
              <a:rPr lang="en-US" sz="3156">
                <a:solidFill>
                  <a:srgbClr val="FFFFFF"/>
                </a:solidFill>
                <a:latin typeface="Raleway"/>
                <a:ea typeface="Raleway"/>
                <a:cs typeface="Raleway"/>
                <a:sym typeface="Raleway"/>
              </a:rPr>
              <a:t>To be the leading digital marketing partner for businesses in the Gulf region, renowned for our expertise, commitment, and exceptional results</a:t>
            </a:r>
          </a:p>
        </p:txBody>
      </p:sp>
      <p:sp>
        <p:nvSpPr>
          <p:cNvPr id="14" name="Freeform 14"/>
          <p:cNvSpPr/>
          <p:nvPr/>
        </p:nvSpPr>
        <p:spPr>
          <a:xfrm>
            <a:off x="343277" y="349260"/>
            <a:ext cx="1738127" cy="1738127"/>
          </a:xfrm>
          <a:custGeom>
            <a:avLst/>
            <a:gdLst/>
            <a:ahLst/>
            <a:cxnLst/>
            <a:rect l="l" t="t" r="r" b="b"/>
            <a:pathLst>
              <a:path w="1738127" h="1738127">
                <a:moveTo>
                  <a:pt x="0" y="0"/>
                </a:moveTo>
                <a:lnTo>
                  <a:pt x="1738127" y="0"/>
                </a:lnTo>
                <a:lnTo>
                  <a:pt x="1738127" y="1738127"/>
                </a:lnTo>
                <a:lnTo>
                  <a:pt x="0" y="1738127"/>
                </a:lnTo>
                <a:lnTo>
                  <a:pt x="0" y="0"/>
                </a:lnTo>
                <a:close/>
              </a:path>
            </a:pathLst>
          </a:custGeom>
          <a:blipFill>
            <a:blip r:embed="rId4"/>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953778" y="8380270"/>
            <a:ext cx="10450646" cy="104506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grpSp>
        <p:nvGrpSpPr>
          <p:cNvPr id="5" name="Group 5"/>
          <p:cNvGrpSpPr/>
          <p:nvPr/>
        </p:nvGrpSpPr>
        <p:grpSpPr>
          <a:xfrm>
            <a:off x="-325229" y="-379434"/>
            <a:ext cx="6489209" cy="11127174"/>
            <a:chOff x="0" y="0"/>
            <a:chExt cx="8652279" cy="14836232"/>
          </a:xfrm>
        </p:grpSpPr>
        <p:pic>
          <p:nvPicPr>
            <p:cNvPr id="6" name="Picture 6"/>
            <p:cNvPicPr>
              <a:picLocks noChangeAspect="1"/>
            </p:cNvPicPr>
            <p:nvPr/>
          </p:nvPicPr>
          <p:blipFill>
            <a:blip r:embed="rId2"/>
            <a:srcRect l="6181" r="6181"/>
            <a:stretch>
              <a:fillRect/>
            </a:stretch>
          </p:blipFill>
          <p:spPr>
            <a:xfrm>
              <a:off x="0" y="0"/>
              <a:ext cx="8652279" cy="14836232"/>
            </a:xfrm>
            <a:prstGeom prst="rect">
              <a:avLst/>
            </a:prstGeom>
          </p:spPr>
        </p:pic>
      </p:grpSp>
      <p:sp>
        <p:nvSpPr>
          <p:cNvPr id="7" name="TextBox 7"/>
          <p:cNvSpPr txBox="1"/>
          <p:nvPr/>
        </p:nvSpPr>
        <p:spPr>
          <a:xfrm>
            <a:off x="6752744" y="857250"/>
            <a:ext cx="7267934" cy="1084680"/>
          </a:xfrm>
          <a:prstGeom prst="rect">
            <a:avLst/>
          </a:prstGeom>
        </p:spPr>
        <p:txBody>
          <a:bodyPr lIns="0" tIns="0" rIns="0" bIns="0" rtlCol="0" anchor="t">
            <a:spAutoFit/>
          </a:bodyPr>
          <a:lstStyle/>
          <a:p>
            <a:pPr algn="l">
              <a:lnSpc>
                <a:spcPts val="8464"/>
              </a:lnSpc>
              <a:spcBef>
                <a:spcPct val="0"/>
              </a:spcBef>
            </a:pPr>
            <a:r>
              <a:rPr lang="en-US" sz="6046" b="1">
                <a:solidFill>
                  <a:srgbClr val="FFFFFF"/>
                </a:solidFill>
                <a:latin typeface="Poppins Bold"/>
                <a:ea typeface="Poppins Bold"/>
                <a:cs typeface="Poppins Bold"/>
                <a:sym typeface="Poppins Bold"/>
              </a:rPr>
              <a:t>OUR STORY</a:t>
            </a:r>
          </a:p>
        </p:txBody>
      </p:sp>
      <p:grpSp>
        <p:nvGrpSpPr>
          <p:cNvPr id="8" name="Group 8"/>
          <p:cNvGrpSpPr/>
          <p:nvPr/>
        </p:nvGrpSpPr>
        <p:grpSpPr>
          <a:xfrm>
            <a:off x="10386711" y="-7168412"/>
            <a:ext cx="10450646" cy="1045064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10" name="TextBox 10"/>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sp>
        <p:nvSpPr>
          <p:cNvPr id="11" name="TextBox 11"/>
          <p:cNvSpPr txBox="1"/>
          <p:nvPr/>
        </p:nvSpPr>
        <p:spPr>
          <a:xfrm>
            <a:off x="6752744" y="1789530"/>
            <a:ext cx="10934682" cy="7976605"/>
          </a:xfrm>
          <a:prstGeom prst="rect">
            <a:avLst/>
          </a:prstGeom>
        </p:spPr>
        <p:txBody>
          <a:bodyPr lIns="0" tIns="0" rIns="0" bIns="0" rtlCol="0" anchor="t">
            <a:spAutoFit/>
          </a:bodyPr>
          <a:lstStyle/>
          <a:p>
            <a:pPr algn="l">
              <a:lnSpc>
                <a:spcPts val="4543"/>
              </a:lnSpc>
            </a:pPr>
            <a:endParaRPr/>
          </a:p>
          <a:p>
            <a:pPr marL="567079" lvl="1" indent="-283540" algn="l">
              <a:lnSpc>
                <a:spcPts val="4543"/>
              </a:lnSpc>
              <a:buFont typeface="Arial"/>
              <a:buChar char="•"/>
            </a:pPr>
            <a:r>
              <a:rPr lang="en-US" sz="2626" b="1">
                <a:solidFill>
                  <a:srgbClr val="FFFFFF"/>
                </a:solidFill>
                <a:latin typeface="Poppins Bold"/>
                <a:ea typeface="Poppins Bold"/>
                <a:cs typeface="Poppins Bold"/>
                <a:sym typeface="Poppins Bold"/>
              </a:rPr>
              <a:t>Shared Passion:</a:t>
            </a:r>
            <a:r>
              <a:rPr lang="en-US" sz="2626">
                <a:solidFill>
                  <a:srgbClr val="FFFFFF"/>
                </a:solidFill>
                <a:latin typeface="Poppins"/>
                <a:ea typeface="Poppins"/>
                <a:cs typeface="Poppins"/>
                <a:sym typeface="Poppins"/>
              </a:rPr>
              <a:t> Five women from diverse backgrounds and ages united over their love for digital marketing.</a:t>
            </a:r>
          </a:p>
          <a:p>
            <a:pPr marL="567079" lvl="1" indent="-283540" algn="l">
              <a:lnSpc>
                <a:spcPts val="4543"/>
              </a:lnSpc>
              <a:buFont typeface="Arial"/>
              <a:buChar char="•"/>
            </a:pPr>
            <a:r>
              <a:rPr lang="en-US" sz="2626" b="1">
                <a:solidFill>
                  <a:srgbClr val="FFFFFF"/>
                </a:solidFill>
                <a:latin typeface="Poppins Bold"/>
                <a:ea typeface="Poppins Bold"/>
                <a:cs typeface="Poppins Bold"/>
                <a:sym typeface="Poppins Bold"/>
              </a:rPr>
              <a:t>DEPI Diploma: </a:t>
            </a:r>
            <a:r>
              <a:rPr lang="en-US" sz="2626">
                <a:solidFill>
                  <a:srgbClr val="FFFFFF"/>
                </a:solidFill>
                <a:latin typeface="Poppins"/>
                <a:ea typeface="Poppins"/>
                <a:cs typeface="Poppins"/>
                <a:sym typeface="Poppins"/>
              </a:rPr>
              <a:t>Their experience in the DEPI diploma served as the foundation for their business venture.</a:t>
            </a:r>
          </a:p>
          <a:p>
            <a:pPr marL="567079" lvl="1" indent="-283540" algn="l">
              <a:lnSpc>
                <a:spcPts val="4543"/>
              </a:lnSpc>
              <a:buFont typeface="Arial"/>
              <a:buChar char="•"/>
            </a:pPr>
            <a:r>
              <a:rPr lang="en-US" sz="2626" b="1">
                <a:solidFill>
                  <a:srgbClr val="FFFFFF"/>
                </a:solidFill>
                <a:latin typeface="Poppins Bold"/>
                <a:ea typeface="Poppins Bold"/>
                <a:cs typeface="Poppins Bold"/>
                <a:sym typeface="Poppins Bold"/>
              </a:rPr>
              <a:t>Diverse Team</a:t>
            </a:r>
            <a:r>
              <a:rPr lang="en-US" sz="2626">
                <a:solidFill>
                  <a:srgbClr val="FFFFFF"/>
                </a:solidFill>
                <a:latin typeface="Poppins"/>
                <a:ea typeface="Poppins"/>
                <a:cs typeface="Poppins"/>
                <a:sym typeface="Poppins"/>
              </a:rPr>
              <a:t>: The women formed a dynamic team with unique talents and experiences.</a:t>
            </a:r>
          </a:p>
          <a:p>
            <a:pPr marL="567079" lvl="1" indent="-283540" algn="l">
              <a:lnSpc>
                <a:spcPts val="4543"/>
              </a:lnSpc>
              <a:buFont typeface="Arial"/>
              <a:buChar char="•"/>
            </a:pPr>
            <a:r>
              <a:rPr lang="en-US" sz="2626" b="1">
                <a:solidFill>
                  <a:srgbClr val="FFFFFF"/>
                </a:solidFill>
                <a:latin typeface="Poppins Bold"/>
                <a:ea typeface="Poppins Bold"/>
                <a:cs typeface="Poppins Bold"/>
                <a:sym typeface="Poppins Bold"/>
              </a:rPr>
              <a:t>Innovative Strategies:</a:t>
            </a:r>
            <a:r>
              <a:rPr lang="en-US" sz="2626">
                <a:solidFill>
                  <a:srgbClr val="FFFFFF"/>
                </a:solidFill>
                <a:latin typeface="Poppins"/>
                <a:ea typeface="Poppins"/>
                <a:cs typeface="Poppins"/>
                <a:sym typeface="Poppins"/>
              </a:rPr>
              <a:t> Their diverse perspectives allowed them to approach challenges from multiple angles, offering innovative solutions.</a:t>
            </a:r>
          </a:p>
          <a:p>
            <a:pPr marL="567079" lvl="1" indent="-283540" algn="l">
              <a:lnSpc>
                <a:spcPts val="4543"/>
              </a:lnSpc>
              <a:buFont typeface="Arial"/>
              <a:buChar char="•"/>
            </a:pPr>
            <a:r>
              <a:rPr lang="en-US" sz="2626" b="1">
                <a:solidFill>
                  <a:srgbClr val="FFFFFF"/>
                </a:solidFill>
                <a:latin typeface="Poppins Bold"/>
                <a:ea typeface="Poppins Bold"/>
                <a:cs typeface="Poppins Bold"/>
                <a:sym typeface="Poppins Bold"/>
              </a:rPr>
              <a:t>Successful Launch:</a:t>
            </a:r>
            <a:r>
              <a:rPr lang="en-US" sz="2626">
                <a:solidFill>
                  <a:srgbClr val="FFFFFF"/>
                </a:solidFill>
                <a:latin typeface="Poppins"/>
                <a:ea typeface="Poppins"/>
                <a:cs typeface="Poppins"/>
                <a:sym typeface="Poppins"/>
              </a:rPr>
              <a:t> Their journey from initial meeting to business launch was marked by collaboration, creativity, and a commitment to excellence.</a:t>
            </a:r>
          </a:p>
          <a:p>
            <a:pPr algn="l">
              <a:lnSpc>
                <a:spcPts val="4543"/>
              </a:lnSpc>
            </a:pPr>
            <a:endParaRPr lang="en-US" sz="2626">
              <a:solidFill>
                <a:srgbClr val="FFFFFF"/>
              </a:solidFill>
              <a:latin typeface="Poppins"/>
              <a:ea typeface="Poppins"/>
              <a:cs typeface="Poppins"/>
              <a:sym typeface="Poppins"/>
            </a:endParaRPr>
          </a:p>
        </p:txBody>
      </p:sp>
      <p:sp>
        <p:nvSpPr>
          <p:cNvPr id="12" name="Freeform 12"/>
          <p:cNvSpPr/>
          <p:nvPr/>
        </p:nvSpPr>
        <p:spPr>
          <a:xfrm>
            <a:off x="16390237" y="203803"/>
            <a:ext cx="1738127" cy="1738127"/>
          </a:xfrm>
          <a:custGeom>
            <a:avLst/>
            <a:gdLst/>
            <a:ahLst/>
            <a:cxnLst/>
            <a:rect l="l" t="t" r="r" b="b"/>
            <a:pathLst>
              <a:path w="1738127" h="1738127">
                <a:moveTo>
                  <a:pt x="0" y="0"/>
                </a:moveTo>
                <a:lnTo>
                  <a:pt x="1738126" y="0"/>
                </a:lnTo>
                <a:lnTo>
                  <a:pt x="1738126" y="1738127"/>
                </a:lnTo>
                <a:lnTo>
                  <a:pt x="0" y="1738127"/>
                </a:lnTo>
                <a:lnTo>
                  <a:pt x="0" y="0"/>
                </a:lnTo>
                <a:close/>
              </a:path>
            </a:pathLst>
          </a:custGeom>
          <a:blipFill>
            <a:blip r:embed="rId3"/>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353114" y="-243922"/>
            <a:ext cx="8178807" cy="5447421"/>
            <a:chOff x="0" y="0"/>
            <a:chExt cx="10905076" cy="7263227"/>
          </a:xfrm>
        </p:grpSpPr>
        <p:pic>
          <p:nvPicPr>
            <p:cNvPr id="3" name="Picture 3"/>
            <p:cNvPicPr>
              <a:picLocks noChangeAspect="1"/>
            </p:cNvPicPr>
            <p:nvPr/>
          </p:nvPicPr>
          <p:blipFill>
            <a:blip r:embed="rId2"/>
            <a:srcRect l="7835" r="7835"/>
            <a:stretch>
              <a:fillRect/>
            </a:stretch>
          </p:blipFill>
          <p:spPr>
            <a:xfrm>
              <a:off x="0" y="0"/>
              <a:ext cx="10905076" cy="7263227"/>
            </a:xfrm>
            <a:prstGeom prst="rect">
              <a:avLst/>
            </a:prstGeom>
          </p:spPr>
        </p:pic>
      </p:grpSp>
      <p:grpSp>
        <p:nvGrpSpPr>
          <p:cNvPr id="4" name="Group 4"/>
          <p:cNvGrpSpPr/>
          <p:nvPr/>
        </p:nvGrpSpPr>
        <p:grpSpPr>
          <a:xfrm>
            <a:off x="2467839" y="-7075893"/>
            <a:ext cx="9710401" cy="97104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64000"/>
                  </a:srgbClr>
                </a:gs>
                <a:gs pos="100000">
                  <a:srgbClr val="CB6CE6">
                    <a:alpha val="64000"/>
                  </a:srgbClr>
                </a:gs>
              </a:gsLst>
              <a:lin ang="0"/>
            </a:gradFill>
          </p:spPr>
        </p:sp>
        <p:sp>
          <p:nvSpPr>
            <p:cNvPr id="6" name="TextBox 6"/>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grpSp>
        <p:nvGrpSpPr>
          <p:cNvPr id="7" name="Group 7"/>
          <p:cNvGrpSpPr/>
          <p:nvPr/>
        </p:nvGrpSpPr>
        <p:grpSpPr>
          <a:xfrm>
            <a:off x="10353114" y="5366274"/>
            <a:ext cx="8178807" cy="5447421"/>
            <a:chOff x="0" y="0"/>
            <a:chExt cx="10905076" cy="7263227"/>
          </a:xfrm>
        </p:grpSpPr>
        <p:pic>
          <p:nvPicPr>
            <p:cNvPr id="8" name="Picture 8"/>
            <p:cNvPicPr>
              <a:picLocks noChangeAspect="1"/>
            </p:cNvPicPr>
            <p:nvPr/>
          </p:nvPicPr>
          <p:blipFill>
            <a:blip r:embed="rId3"/>
            <a:srcRect l="7835" r="7835"/>
            <a:stretch>
              <a:fillRect/>
            </a:stretch>
          </p:blipFill>
          <p:spPr>
            <a:xfrm>
              <a:off x="0" y="0"/>
              <a:ext cx="10905076" cy="7263227"/>
            </a:xfrm>
            <a:prstGeom prst="rect">
              <a:avLst/>
            </a:prstGeom>
          </p:spPr>
        </p:pic>
      </p:grpSp>
      <p:grpSp>
        <p:nvGrpSpPr>
          <p:cNvPr id="9" name="Group 9"/>
          <p:cNvGrpSpPr/>
          <p:nvPr/>
        </p:nvGrpSpPr>
        <p:grpSpPr>
          <a:xfrm>
            <a:off x="3069808" y="7856899"/>
            <a:ext cx="9710401" cy="971040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65000"/>
                  </a:srgbClr>
                </a:gs>
                <a:gs pos="100000">
                  <a:srgbClr val="CB6CE6">
                    <a:alpha val="65000"/>
                  </a:srgbClr>
                </a:gs>
              </a:gsLst>
              <a:lin ang="0"/>
            </a:gradFill>
          </p:spPr>
        </p:sp>
        <p:sp>
          <p:nvSpPr>
            <p:cNvPr id="11" name="TextBox 11"/>
            <p:cNvSpPr txBox="1"/>
            <p:nvPr/>
          </p:nvSpPr>
          <p:spPr>
            <a:xfrm>
              <a:off x="76200" y="0"/>
              <a:ext cx="660400" cy="736600"/>
            </a:xfrm>
            <a:prstGeom prst="rect">
              <a:avLst/>
            </a:prstGeom>
          </p:spPr>
          <p:txBody>
            <a:bodyPr lIns="50800" tIns="50800" rIns="50800" bIns="50800" rtlCol="0" anchor="ctr"/>
            <a:lstStyle/>
            <a:p>
              <a:pPr algn="ctr">
                <a:lnSpc>
                  <a:spcPts val="3731"/>
                </a:lnSpc>
              </a:pPr>
              <a:endParaRPr/>
            </a:p>
          </p:txBody>
        </p:sp>
      </p:grpSp>
      <p:sp>
        <p:nvSpPr>
          <p:cNvPr id="12" name="TextBox 12"/>
          <p:cNvSpPr txBox="1"/>
          <p:nvPr/>
        </p:nvSpPr>
        <p:spPr>
          <a:xfrm>
            <a:off x="1826354" y="2996459"/>
            <a:ext cx="5206836" cy="863720"/>
          </a:xfrm>
          <a:prstGeom prst="rect">
            <a:avLst/>
          </a:prstGeom>
        </p:spPr>
        <p:txBody>
          <a:bodyPr lIns="0" tIns="0" rIns="0" bIns="0" rtlCol="0" anchor="t">
            <a:spAutoFit/>
          </a:bodyPr>
          <a:lstStyle/>
          <a:p>
            <a:pPr algn="l">
              <a:lnSpc>
                <a:spcPts val="6993"/>
              </a:lnSpc>
              <a:spcBef>
                <a:spcPct val="0"/>
              </a:spcBef>
            </a:pPr>
            <a:r>
              <a:rPr lang="en-US" sz="4995" b="1">
                <a:solidFill>
                  <a:srgbClr val="FFFFFF"/>
                </a:solidFill>
                <a:latin typeface="Raleway Bold"/>
                <a:ea typeface="Raleway Bold"/>
                <a:cs typeface="Raleway Bold"/>
                <a:sym typeface="Raleway Bold"/>
              </a:rPr>
              <a:t>PROJECT IDEA</a:t>
            </a:r>
          </a:p>
        </p:txBody>
      </p:sp>
      <p:sp>
        <p:nvSpPr>
          <p:cNvPr id="13" name="TextBox 13"/>
          <p:cNvSpPr txBox="1"/>
          <p:nvPr/>
        </p:nvSpPr>
        <p:spPr>
          <a:xfrm>
            <a:off x="1839091" y="4257515"/>
            <a:ext cx="7304909" cy="1559816"/>
          </a:xfrm>
          <a:prstGeom prst="rect">
            <a:avLst/>
          </a:prstGeom>
        </p:spPr>
        <p:txBody>
          <a:bodyPr lIns="0" tIns="0" rIns="0" bIns="0" rtlCol="0" anchor="t">
            <a:spAutoFit/>
          </a:bodyPr>
          <a:lstStyle/>
          <a:p>
            <a:pPr algn="just">
              <a:lnSpc>
                <a:spcPts val="4175"/>
              </a:lnSpc>
            </a:pPr>
            <a:r>
              <a:rPr lang="en-US" sz="2982">
                <a:solidFill>
                  <a:srgbClr val="FFFFFF"/>
                </a:solidFill>
                <a:latin typeface="Raleway"/>
                <a:ea typeface="Raleway"/>
                <a:cs typeface="Raleway"/>
                <a:sym typeface="Raleway"/>
              </a:rPr>
              <a:t>A company that provides digital marketing Services to the Saudi market </a:t>
            </a:r>
          </a:p>
          <a:p>
            <a:pPr algn="just">
              <a:lnSpc>
                <a:spcPts val="4175"/>
              </a:lnSpc>
              <a:spcBef>
                <a:spcPct val="0"/>
              </a:spcBef>
            </a:pPr>
            <a:endParaRPr lang="en-US" sz="2982">
              <a:solidFill>
                <a:srgbClr val="FFFFFF"/>
              </a:solidFill>
              <a:latin typeface="Raleway"/>
              <a:ea typeface="Raleway"/>
              <a:cs typeface="Raleway"/>
              <a:sym typeface="Raleway"/>
            </a:endParaRPr>
          </a:p>
        </p:txBody>
      </p:sp>
      <p:sp>
        <p:nvSpPr>
          <p:cNvPr id="14" name="Freeform 14"/>
          <p:cNvSpPr/>
          <p:nvPr/>
        </p:nvSpPr>
        <p:spPr>
          <a:xfrm>
            <a:off x="-2131593" y="5143500"/>
            <a:ext cx="3281672" cy="3281672"/>
          </a:xfrm>
          <a:custGeom>
            <a:avLst/>
            <a:gdLst/>
            <a:ahLst/>
            <a:cxnLst/>
            <a:rect l="l" t="t" r="r" b="b"/>
            <a:pathLst>
              <a:path w="3281672" h="3281672">
                <a:moveTo>
                  <a:pt x="0" y="0"/>
                </a:moveTo>
                <a:lnTo>
                  <a:pt x="3281672" y="0"/>
                </a:lnTo>
                <a:lnTo>
                  <a:pt x="3281672" y="3281672"/>
                </a:lnTo>
                <a:lnTo>
                  <a:pt x="0" y="32816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254887" y="121537"/>
            <a:ext cx="1738127" cy="1738127"/>
          </a:xfrm>
          <a:custGeom>
            <a:avLst/>
            <a:gdLst/>
            <a:ahLst/>
            <a:cxnLst/>
            <a:rect l="l" t="t" r="r" b="b"/>
            <a:pathLst>
              <a:path w="1738127" h="1738127">
                <a:moveTo>
                  <a:pt x="0" y="0"/>
                </a:moveTo>
                <a:lnTo>
                  <a:pt x="1738126" y="0"/>
                </a:lnTo>
                <a:lnTo>
                  <a:pt x="1738126" y="1738126"/>
                </a:lnTo>
                <a:lnTo>
                  <a:pt x="0" y="1738126"/>
                </a:lnTo>
                <a:lnTo>
                  <a:pt x="0" y="0"/>
                </a:lnTo>
                <a:close/>
              </a:path>
            </a:pathLst>
          </a:custGeom>
          <a:blipFill>
            <a:blip r:embed="rId6"/>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28968" y="-8456263"/>
            <a:ext cx="10450646" cy="104506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grpSp>
        <p:nvGrpSpPr>
          <p:cNvPr id="5" name="Group 5"/>
          <p:cNvGrpSpPr/>
          <p:nvPr/>
        </p:nvGrpSpPr>
        <p:grpSpPr>
          <a:xfrm>
            <a:off x="5978362" y="8726087"/>
            <a:ext cx="10450646" cy="104506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7" name="TextBox 7"/>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sp>
        <p:nvSpPr>
          <p:cNvPr id="8" name="Freeform 8"/>
          <p:cNvSpPr/>
          <p:nvPr/>
        </p:nvSpPr>
        <p:spPr>
          <a:xfrm>
            <a:off x="958050" y="2290237"/>
            <a:ext cx="4771039" cy="5589128"/>
          </a:xfrm>
          <a:custGeom>
            <a:avLst/>
            <a:gdLst/>
            <a:ahLst/>
            <a:cxnLst/>
            <a:rect l="l" t="t" r="r" b="b"/>
            <a:pathLst>
              <a:path w="4771039" h="5589128">
                <a:moveTo>
                  <a:pt x="0" y="0"/>
                </a:moveTo>
                <a:lnTo>
                  <a:pt x="4771039" y="0"/>
                </a:lnTo>
                <a:lnTo>
                  <a:pt x="4771039" y="5589128"/>
                </a:lnTo>
                <a:lnTo>
                  <a:pt x="0" y="5589128"/>
                </a:lnTo>
                <a:lnTo>
                  <a:pt x="0" y="0"/>
                </a:lnTo>
                <a:close/>
              </a:path>
            </a:pathLst>
          </a:custGeom>
          <a:blipFill>
            <a:blip r:embed="rId2"/>
            <a:stretch>
              <a:fillRect t="-5293"/>
            </a:stretch>
          </a:blipFill>
        </p:spPr>
      </p:sp>
      <p:sp>
        <p:nvSpPr>
          <p:cNvPr id="9" name="Freeform 9"/>
          <p:cNvSpPr/>
          <p:nvPr/>
        </p:nvSpPr>
        <p:spPr>
          <a:xfrm>
            <a:off x="6504287" y="2290237"/>
            <a:ext cx="5279427" cy="5706527"/>
          </a:xfrm>
          <a:custGeom>
            <a:avLst/>
            <a:gdLst/>
            <a:ahLst/>
            <a:cxnLst/>
            <a:rect l="l" t="t" r="r" b="b"/>
            <a:pathLst>
              <a:path w="5279427" h="5706527">
                <a:moveTo>
                  <a:pt x="0" y="0"/>
                </a:moveTo>
                <a:lnTo>
                  <a:pt x="5279426" y="0"/>
                </a:lnTo>
                <a:lnTo>
                  <a:pt x="5279426" y="5706526"/>
                </a:lnTo>
                <a:lnTo>
                  <a:pt x="0" y="5706526"/>
                </a:lnTo>
                <a:lnTo>
                  <a:pt x="0" y="0"/>
                </a:lnTo>
                <a:close/>
              </a:path>
            </a:pathLst>
          </a:custGeom>
          <a:blipFill>
            <a:blip r:embed="rId3"/>
            <a:stretch>
              <a:fillRect/>
            </a:stretch>
          </a:blipFill>
        </p:spPr>
      </p:sp>
      <p:sp>
        <p:nvSpPr>
          <p:cNvPr id="10" name="Freeform 10"/>
          <p:cNvSpPr/>
          <p:nvPr/>
        </p:nvSpPr>
        <p:spPr>
          <a:xfrm>
            <a:off x="12444691" y="2422218"/>
            <a:ext cx="5181972" cy="5574546"/>
          </a:xfrm>
          <a:custGeom>
            <a:avLst/>
            <a:gdLst/>
            <a:ahLst/>
            <a:cxnLst/>
            <a:rect l="l" t="t" r="r" b="b"/>
            <a:pathLst>
              <a:path w="5181972" h="5574546">
                <a:moveTo>
                  <a:pt x="0" y="0"/>
                </a:moveTo>
                <a:lnTo>
                  <a:pt x="5181972" y="0"/>
                </a:lnTo>
                <a:lnTo>
                  <a:pt x="5181972" y="5574545"/>
                </a:lnTo>
                <a:lnTo>
                  <a:pt x="0" y="5574545"/>
                </a:lnTo>
                <a:lnTo>
                  <a:pt x="0" y="0"/>
                </a:lnTo>
                <a:close/>
              </a:path>
            </a:pathLst>
          </a:custGeom>
          <a:blipFill>
            <a:blip r:embed="rId4"/>
            <a:stretch>
              <a:fillRect/>
            </a:stretch>
          </a:blipFill>
        </p:spPr>
      </p:sp>
      <p:sp>
        <p:nvSpPr>
          <p:cNvPr id="11" name="TextBox 11"/>
          <p:cNvSpPr txBox="1"/>
          <p:nvPr/>
        </p:nvSpPr>
        <p:spPr>
          <a:xfrm>
            <a:off x="0" y="253547"/>
            <a:ext cx="11420079" cy="925890"/>
          </a:xfrm>
          <a:prstGeom prst="rect">
            <a:avLst/>
          </a:prstGeom>
        </p:spPr>
        <p:txBody>
          <a:bodyPr lIns="0" tIns="0" rIns="0" bIns="0" rtlCol="0" anchor="t">
            <a:spAutoFit/>
          </a:bodyPr>
          <a:lstStyle/>
          <a:p>
            <a:pPr algn="r">
              <a:lnSpc>
                <a:spcPts val="7241"/>
              </a:lnSpc>
              <a:spcBef>
                <a:spcPct val="0"/>
              </a:spcBef>
            </a:pPr>
            <a:r>
              <a:rPr lang="en-US" sz="5172" b="1">
                <a:solidFill>
                  <a:srgbClr val="FFFFFF"/>
                </a:solidFill>
                <a:latin typeface="Poppins Bold"/>
                <a:ea typeface="Poppins Bold"/>
                <a:cs typeface="Poppins Bold"/>
                <a:sym typeface="Poppins Bold"/>
              </a:rPr>
              <a:t>OUR SERVICES</a:t>
            </a:r>
          </a:p>
        </p:txBody>
      </p:sp>
      <p:sp>
        <p:nvSpPr>
          <p:cNvPr id="12" name="Freeform 12"/>
          <p:cNvSpPr/>
          <p:nvPr/>
        </p:nvSpPr>
        <p:spPr>
          <a:xfrm>
            <a:off x="349698" y="159637"/>
            <a:ext cx="1738127" cy="1738127"/>
          </a:xfrm>
          <a:custGeom>
            <a:avLst/>
            <a:gdLst/>
            <a:ahLst/>
            <a:cxnLst/>
            <a:rect l="l" t="t" r="r" b="b"/>
            <a:pathLst>
              <a:path w="1738127" h="1738127">
                <a:moveTo>
                  <a:pt x="0" y="0"/>
                </a:moveTo>
                <a:lnTo>
                  <a:pt x="1738127" y="0"/>
                </a:lnTo>
                <a:lnTo>
                  <a:pt x="1738127" y="1738126"/>
                </a:lnTo>
                <a:lnTo>
                  <a:pt x="0" y="1738126"/>
                </a:lnTo>
                <a:lnTo>
                  <a:pt x="0" y="0"/>
                </a:lnTo>
                <a:close/>
              </a:path>
            </a:pathLst>
          </a:custGeom>
          <a:blipFill>
            <a:blip r:embed="rId5"/>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28968" y="-8456263"/>
            <a:ext cx="10450646" cy="104506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grpSp>
        <p:nvGrpSpPr>
          <p:cNvPr id="5" name="Group 5"/>
          <p:cNvGrpSpPr/>
          <p:nvPr/>
        </p:nvGrpSpPr>
        <p:grpSpPr>
          <a:xfrm>
            <a:off x="5978362" y="8726087"/>
            <a:ext cx="10450646" cy="104506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7" name="TextBox 7"/>
            <p:cNvSpPr txBox="1"/>
            <p:nvPr/>
          </p:nvSpPr>
          <p:spPr>
            <a:xfrm>
              <a:off x="76200" y="0"/>
              <a:ext cx="660400" cy="736600"/>
            </a:xfrm>
            <a:prstGeom prst="rect">
              <a:avLst/>
            </a:prstGeom>
          </p:spPr>
          <p:txBody>
            <a:bodyPr lIns="50800" tIns="50800" rIns="50800" bIns="50800" rtlCol="0" anchor="ctr"/>
            <a:lstStyle/>
            <a:p>
              <a:pPr algn="ctr">
                <a:lnSpc>
                  <a:spcPts val="3591"/>
                </a:lnSpc>
              </a:pPr>
              <a:endParaRPr/>
            </a:p>
          </p:txBody>
        </p:sp>
      </p:grpSp>
      <p:sp>
        <p:nvSpPr>
          <p:cNvPr id="8" name="Freeform 8"/>
          <p:cNvSpPr/>
          <p:nvPr/>
        </p:nvSpPr>
        <p:spPr>
          <a:xfrm rot="4387998">
            <a:off x="-2272686" y="4342704"/>
            <a:ext cx="3204559" cy="3204559"/>
          </a:xfrm>
          <a:custGeom>
            <a:avLst/>
            <a:gdLst/>
            <a:ahLst/>
            <a:cxnLst/>
            <a:rect l="l" t="t" r="r" b="b"/>
            <a:pathLst>
              <a:path w="3204559" h="3204559">
                <a:moveTo>
                  <a:pt x="0" y="0"/>
                </a:moveTo>
                <a:lnTo>
                  <a:pt x="3204559" y="0"/>
                </a:lnTo>
                <a:lnTo>
                  <a:pt x="3204559" y="3204558"/>
                </a:lnTo>
                <a:lnTo>
                  <a:pt x="0" y="32045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4387998">
            <a:off x="12629213" y="-2091919"/>
            <a:ext cx="3204559" cy="3204559"/>
          </a:xfrm>
          <a:custGeom>
            <a:avLst/>
            <a:gdLst/>
            <a:ahLst/>
            <a:cxnLst/>
            <a:rect l="l" t="t" r="r" b="b"/>
            <a:pathLst>
              <a:path w="3204559" h="3204559">
                <a:moveTo>
                  <a:pt x="0" y="0"/>
                </a:moveTo>
                <a:lnTo>
                  <a:pt x="3204559" y="0"/>
                </a:lnTo>
                <a:lnTo>
                  <a:pt x="3204559" y="3204558"/>
                </a:lnTo>
                <a:lnTo>
                  <a:pt x="0" y="32045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195629" y="2801550"/>
            <a:ext cx="5127411" cy="5512310"/>
          </a:xfrm>
          <a:custGeom>
            <a:avLst/>
            <a:gdLst/>
            <a:ahLst/>
            <a:cxnLst/>
            <a:rect l="l" t="t" r="r" b="b"/>
            <a:pathLst>
              <a:path w="5127411" h="5512310">
                <a:moveTo>
                  <a:pt x="0" y="0"/>
                </a:moveTo>
                <a:lnTo>
                  <a:pt x="5127411" y="0"/>
                </a:lnTo>
                <a:lnTo>
                  <a:pt x="5127411" y="5512310"/>
                </a:lnTo>
                <a:lnTo>
                  <a:pt x="0" y="5512310"/>
                </a:lnTo>
                <a:lnTo>
                  <a:pt x="0" y="0"/>
                </a:lnTo>
                <a:close/>
              </a:path>
            </a:pathLst>
          </a:custGeom>
          <a:blipFill>
            <a:blip r:embed="rId4"/>
            <a:stretch>
              <a:fillRect/>
            </a:stretch>
          </a:blipFill>
        </p:spPr>
      </p:sp>
      <p:sp>
        <p:nvSpPr>
          <p:cNvPr id="11" name="Freeform 11"/>
          <p:cNvSpPr/>
          <p:nvPr/>
        </p:nvSpPr>
        <p:spPr>
          <a:xfrm>
            <a:off x="6959576" y="2813780"/>
            <a:ext cx="4948012" cy="5584370"/>
          </a:xfrm>
          <a:custGeom>
            <a:avLst/>
            <a:gdLst/>
            <a:ahLst/>
            <a:cxnLst/>
            <a:rect l="l" t="t" r="r" b="b"/>
            <a:pathLst>
              <a:path w="4948012" h="5584370">
                <a:moveTo>
                  <a:pt x="0" y="0"/>
                </a:moveTo>
                <a:lnTo>
                  <a:pt x="4948011" y="0"/>
                </a:lnTo>
                <a:lnTo>
                  <a:pt x="4948011" y="5584370"/>
                </a:lnTo>
                <a:lnTo>
                  <a:pt x="0" y="5584370"/>
                </a:lnTo>
                <a:lnTo>
                  <a:pt x="0" y="0"/>
                </a:lnTo>
                <a:close/>
              </a:path>
            </a:pathLst>
          </a:custGeom>
          <a:blipFill>
            <a:blip r:embed="rId5"/>
            <a:stretch>
              <a:fillRect/>
            </a:stretch>
          </a:blipFill>
        </p:spPr>
      </p:sp>
      <p:sp>
        <p:nvSpPr>
          <p:cNvPr id="12" name="Freeform 12"/>
          <p:cNvSpPr/>
          <p:nvPr/>
        </p:nvSpPr>
        <p:spPr>
          <a:xfrm>
            <a:off x="12544123" y="2801550"/>
            <a:ext cx="5146299" cy="5596600"/>
          </a:xfrm>
          <a:custGeom>
            <a:avLst/>
            <a:gdLst/>
            <a:ahLst/>
            <a:cxnLst/>
            <a:rect l="l" t="t" r="r" b="b"/>
            <a:pathLst>
              <a:path w="5146299" h="5596600">
                <a:moveTo>
                  <a:pt x="0" y="0"/>
                </a:moveTo>
                <a:lnTo>
                  <a:pt x="5146299" y="0"/>
                </a:lnTo>
                <a:lnTo>
                  <a:pt x="5146299" y="5596600"/>
                </a:lnTo>
                <a:lnTo>
                  <a:pt x="0" y="5596600"/>
                </a:lnTo>
                <a:lnTo>
                  <a:pt x="0" y="0"/>
                </a:lnTo>
                <a:close/>
              </a:path>
            </a:pathLst>
          </a:custGeom>
          <a:blipFill>
            <a:blip r:embed="rId6"/>
            <a:stretch>
              <a:fillRect/>
            </a:stretch>
          </a:blipFill>
        </p:spPr>
      </p:sp>
      <p:sp>
        <p:nvSpPr>
          <p:cNvPr id="13" name="TextBox 13"/>
          <p:cNvSpPr txBox="1"/>
          <p:nvPr/>
        </p:nvSpPr>
        <p:spPr>
          <a:xfrm>
            <a:off x="0" y="253547"/>
            <a:ext cx="11420079" cy="925890"/>
          </a:xfrm>
          <a:prstGeom prst="rect">
            <a:avLst/>
          </a:prstGeom>
        </p:spPr>
        <p:txBody>
          <a:bodyPr lIns="0" tIns="0" rIns="0" bIns="0" rtlCol="0" anchor="t">
            <a:spAutoFit/>
          </a:bodyPr>
          <a:lstStyle/>
          <a:p>
            <a:pPr algn="r">
              <a:lnSpc>
                <a:spcPts val="7241"/>
              </a:lnSpc>
              <a:spcBef>
                <a:spcPct val="0"/>
              </a:spcBef>
            </a:pPr>
            <a:r>
              <a:rPr lang="en-US" sz="5172" b="1">
                <a:solidFill>
                  <a:srgbClr val="FFFFFF"/>
                </a:solidFill>
                <a:latin typeface="Poppins Bold"/>
                <a:ea typeface="Poppins Bold"/>
                <a:cs typeface="Poppins Bold"/>
                <a:sym typeface="Poppins Bold"/>
              </a:rPr>
              <a:t>OUR SERVICES</a:t>
            </a:r>
          </a:p>
        </p:txBody>
      </p:sp>
      <p:sp>
        <p:nvSpPr>
          <p:cNvPr id="14" name="Freeform 14"/>
          <p:cNvSpPr/>
          <p:nvPr/>
        </p:nvSpPr>
        <p:spPr>
          <a:xfrm>
            <a:off x="254887" y="121537"/>
            <a:ext cx="1738127" cy="1738127"/>
          </a:xfrm>
          <a:custGeom>
            <a:avLst/>
            <a:gdLst/>
            <a:ahLst/>
            <a:cxnLst/>
            <a:rect l="l" t="t" r="r" b="b"/>
            <a:pathLst>
              <a:path w="1738127" h="1738127">
                <a:moveTo>
                  <a:pt x="0" y="0"/>
                </a:moveTo>
                <a:lnTo>
                  <a:pt x="1738126" y="0"/>
                </a:lnTo>
                <a:lnTo>
                  <a:pt x="1738126" y="1738126"/>
                </a:lnTo>
                <a:lnTo>
                  <a:pt x="0" y="1738126"/>
                </a:lnTo>
                <a:lnTo>
                  <a:pt x="0" y="0"/>
                </a:lnTo>
                <a:close/>
              </a:path>
            </a:pathLst>
          </a:custGeom>
          <a:blipFill>
            <a:blip r:embed="rId7"/>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1020</Words>
  <Application>Microsoft Office PowerPoint</Application>
  <PresentationFormat>Custom</PresentationFormat>
  <Paragraphs>172</Paragraphs>
  <Slides>29</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Poppins</vt:lpstr>
      <vt:lpstr>Raleway Bold</vt:lpstr>
      <vt:lpstr>Arial</vt:lpstr>
      <vt:lpstr>Calibri</vt:lpstr>
      <vt:lpstr>Arimo Bold</vt:lpstr>
      <vt:lpstr>Poppins Bold</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Oasis for Digital Marketing</dc:title>
  <cp:lastModifiedBy>Alyaa Atef</cp:lastModifiedBy>
  <cp:revision>2</cp:revision>
  <dcterms:created xsi:type="dcterms:W3CDTF">2006-08-16T00:00:00Z</dcterms:created>
  <dcterms:modified xsi:type="dcterms:W3CDTF">2024-10-22T15:00:39Z</dcterms:modified>
  <dc:identifier>DAGTY5nmDh0</dc:identifier>
</cp:coreProperties>
</file>